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83" r:id="rId3"/>
    <p:sldId id="262" r:id="rId4"/>
    <p:sldId id="291" r:id="rId5"/>
    <p:sldId id="294" r:id="rId6"/>
    <p:sldId id="273" r:id="rId7"/>
    <p:sldId id="284" r:id="rId8"/>
    <p:sldId id="293" r:id="rId9"/>
    <p:sldId id="298" r:id="rId10"/>
    <p:sldId id="299" r:id="rId11"/>
    <p:sldId id="289" r:id="rId12"/>
    <p:sldId id="281" r:id="rId13"/>
    <p:sldId id="297" r:id="rId14"/>
    <p:sldId id="287" r:id="rId15"/>
    <p:sldId id="286" r:id="rId16"/>
    <p:sldId id="302"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47" autoAdjust="0"/>
    <p:restoredTop sz="85258" autoAdjust="0"/>
  </p:normalViewPr>
  <p:slideViewPr>
    <p:cSldViewPr>
      <p:cViewPr varScale="1">
        <p:scale>
          <a:sx n="65" d="100"/>
          <a:sy n="65" d="100"/>
        </p:scale>
        <p:origin x="-810" y="-114"/>
      </p:cViewPr>
      <p:guideLst>
        <p:guide orient="horz" pos="2160"/>
        <p:guide pos="2880"/>
      </p:guideLst>
    </p:cSldViewPr>
  </p:slideViewPr>
  <p:outlineViewPr>
    <p:cViewPr>
      <p:scale>
        <a:sx n="33" d="100"/>
        <a:sy n="33" d="100"/>
      </p:scale>
      <p:origin x="0" y="16014"/>
    </p:cViewPr>
  </p:outlineViewPr>
  <p:notesTextViewPr>
    <p:cViewPr>
      <p:scale>
        <a:sx n="100" d="100"/>
        <a:sy n="100" d="100"/>
      </p:scale>
      <p:origin x="0" y="174"/>
    </p:cViewPr>
  </p:notesTextViewPr>
  <p:sorterViewPr>
    <p:cViewPr>
      <p:scale>
        <a:sx n="100" d="100"/>
        <a:sy n="100" d="100"/>
      </p:scale>
      <p:origin x="0" y="5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840059-31C6-4F35-AD26-81DDD1781351}" type="datetimeFigureOut">
              <a:rPr lang="en-US" smtClean="0"/>
              <a:pPr/>
              <a:t>4/6/2013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8F8E6E-C826-49A6-8BFD-5D99F4F8E925}" type="slidenum">
              <a:rPr lang="en-US" smtClean="0"/>
              <a:pPr/>
              <a:t>‹#›</a:t>
            </a:fld>
            <a:endParaRPr lang="en-US"/>
          </a:p>
        </p:txBody>
      </p:sp>
    </p:spTree>
    <p:extLst>
      <p:ext uri="{BB962C8B-B14F-4D97-AF65-F5344CB8AC3E}">
        <p14:creationId xmlns="" xmlns:p14="http://schemas.microsoft.com/office/powerpoint/2010/main" val="1746573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ITEM DESIGN.</a:t>
            </a:r>
            <a:r>
              <a:rPr lang="en-US" baseline="0" dirty="0" smtClean="0"/>
              <a:t> My presentation is about item design, we have been doing all along, but this is a new approach for us, new method, of </a:t>
            </a:r>
            <a:r>
              <a:rPr lang="en-US" baseline="0" dirty="0" smtClean="0"/>
              <a:t>comparing specifically </a:t>
            </a:r>
            <a:r>
              <a:rPr lang="en-US" baseline="0" dirty="0" smtClean="0"/>
              <a:t>two </a:t>
            </a:r>
            <a:r>
              <a:rPr lang="en-US" baseline="0" dirty="0" smtClean="0"/>
              <a:t>items that assess the same principle-based reasoning. </a:t>
            </a:r>
            <a:endParaRPr lang="en-US" dirty="0"/>
          </a:p>
        </p:txBody>
      </p:sp>
      <p:sp>
        <p:nvSpPr>
          <p:cNvPr id="4" name="Slide Number Placeholder 3"/>
          <p:cNvSpPr>
            <a:spLocks noGrp="1"/>
          </p:cNvSpPr>
          <p:nvPr>
            <p:ph type="sldNum" sz="quarter" idx="10"/>
          </p:nvPr>
        </p:nvSpPr>
        <p:spPr/>
        <p:txBody>
          <a:bodyPr/>
          <a:lstStyle/>
          <a:p>
            <a:fld id="{608F8E6E-C826-49A6-8BFD-5D99F4F8E925}" type="slidenum">
              <a:rPr lang="en-US" smtClean="0"/>
              <a:pPr/>
              <a:t>2</a:t>
            </a:fld>
            <a:endParaRPr lang="en-US"/>
          </a:p>
        </p:txBody>
      </p:sp>
    </p:spTree>
    <p:extLst>
      <p:ext uri="{BB962C8B-B14F-4D97-AF65-F5344CB8AC3E}">
        <p14:creationId xmlns="" xmlns:p14="http://schemas.microsoft.com/office/powerpoint/2010/main" val="2590228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scaffolding,</a:t>
            </a:r>
            <a:r>
              <a:rPr lang="en-US" baseline="0" dirty="0" smtClean="0"/>
              <a:t> somewhat different (atoms), simplified the context from comparing types of </a:t>
            </a:r>
            <a:r>
              <a:rPr lang="en-US" baseline="0" dirty="0" err="1" smtClean="0"/>
              <a:t>lightbulbs</a:t>
            </a:r>
            <a:r>
              <a:rPr lang="en-US" baseline="0" dirty="0" smtClean="0"/>
              <a:t> to just one </a:t>
            </a:r>
            <a:r>
              <a:rPr lang="en-US" baseline="0" dirty="0" err="1" smtClean="0"/>
              <a:t>lightbulb</a:t>
            </a:r>
            <a:r>
              <a:rPr lang="en-US" baseline="0" dirty="0" smtClean="0"/>
              <a:t>. Continue to ask same process. Waiting to see</a:t>
            </a:r>
            <a:endParaRPr lang="en-US" dirty="0"/>
          </a:p>
        </p:txBody>
      </p:sp>
      <p:sp>
        <p:nvSpPr>
          <p:cNvPr id="4" name="Slide Number Placeholder 3"/>
          <p:cNvSpPr>
            <a:spLocks noGrp="1"/>
          </p:cNvSpPr>
          <p:nvPr>
            <p:ph type="sldNum" sz="quarter" idx="10"/>
          </p:nvPr>
        </p:nvSpPr>
        <p:spPr/>
        <p:txBody>
          <a:bodyPr/>
          <a:lstStyle/>
          <a:p>
            <a:fld id="{608F8E6E-C826-49A6-8BFD-5D99F4F8E925}" type="slidenum">
              <a:rPr lang="en-US" smtClean="0"/>
              <a:pPr/>
              <a:t>15</a:t>
            </a:fld>
            <a:endParaRPr lang="en-US"/>
          </a:p>
        </p:txBody>
      </p:sp>
    </p:spTree>
    <p:extLst>
      <p:ext uri="{BB962C8B-B14F-4D97-AF65-F5344CB8AC3E}">
        <p14:creationId xmlns="" xmlns:p14="http://schemas.microsoft.com/office/powerpoint/2010/main" val="1203894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Written</a:t>
            </a:r>
            <a:r>
              <a:rPr lang="en-US" baseline="0" dirty="0" smtClean="0"/>
              <a:t> Item Design is complex.</a:t>
            </a:r>
          </a:p>
          <a:p>
            <a:r>
              <a:rPr lang="en-US" baseline="0" dirty="0" smtClean="0"/>
              <a:t>We have to balance asking students to explain real-world phenomenon, or authenticity, with student performance reliability.  </a:t>
            </a:r>
          </a:p>
          <a:p>
            <a:r>
              <a:rPr lang="en-US" baseline="0" dirty="0" smtClean="0"/>
              <a:t>One of the things we can do by examining these factors is try to increase reliability without sacrificing authenticity. </a:t>
            </a:r>
            <a:endParaRPr lang="en-US" dirty="0" smtClean="0"/>
          </a:p>
          <a:p>
            <a:endParaRPr lang="en-US" dirty="0" smtClean="0"/>
          </a:p>
          <a:p>
            <a:r>
              <a:rPr lang="en-US" dirty="0" smtClean="0"/>
              <a:t>Thank you. </a:t>
            </a:r>
          </a:p>
          <a:p>
            <a:endParaRPr lang="en-US" dirty="0" smtClean="0"/>
          </a:p>
          <a:p>
            <a:r>
              <a:rPr lang="en-US" dirty="0" smtClean="0"/>
              <a:t>Overall</a:t>
            </a:r>
            <a:r>
              <a:rPr lang="en-US" baseline="0" dirty="0" smtClean="0"/>
              <a:t> </a:t>
            </a:r>
            <a:r>
              <a:rPr lang="en-US" baseline="0" dirty="0" smtClean="0"/>
              <a:t>we think we’re making progress to items that are more reliably aligned, but there’s a t</a:t>
            </a:r>
            <a:r>
              <a:rPr lang="en-US" dirty="0" smtClean="0"/>
              <a:t>rade off between</a:t>
            </a:r>
            <a:r>
              <a:rPr lang="en-US" baseline="0" dirty="0" smtClean="0"/>
              <a:t> scaffolding an authenticity.. Each time we change </a:t>
            </a:r>
            <a:r>
              <a:rPr lang="en-US" baseline="0" dirty="0" err="1" smtClean="0"/>
              <a:t>FLBulbs</a:t>
            </a:r>
            <a:r>
              <a:rPr lang="en-US" baseline="0" dirty="0" smtClean="0"/>
              <a:t>, we’re increasing the reliability of student performance, </a:t>
            </a:r>
            <a:r>
              <a:rPr lang="en-US" baseline="0" dirty="0" smtClean="0"/>
              <a:t>but making less authentic</a:t>
            </a:r>
            <a:r>
              <a:rPr lang="en-US" baseline="0" dirty="0" smtClean="0"/>
              <a:t>. It becomes less of a question that students will encounter out in the world, but their response becomes more reliable. </a:t>
            </a:r>
            <a:r>
              <a:rPr lang="en-US" baseline="0" dirty="0" smtClean="0"/>
              <a:t>Limits of written tests. We need to balance the authenticity with gaining information about student understanding. We have to change the questions students encounter in everyday life to account for these factors.  We are analyzing these factors (scaffolding, context specific, understanding) to create items that best assess principle-based reasoning on written tests</a:t>
            </a:r>
            <a:r>
              <a:rPr lang="en-US" baseline="0" dirty="0" smtClean="0"/>
              <a:t>. We’re getting better at producing items that are aligned, but we have a tradeoff. The most authentic items are the least </a:t>
            </a:r>
            <a:r>
              <a:rPr lang="en-US" baseline="0" dirty="0" err="1" smtClean="0"/>
              <a:t>scaffolded</a:t>
            </a:r>
            <a:r>
              <a:rPr lang="en-US" baseline="0" dirty="0" smtClean="0"/>
              <a:t>. Assessing that causes us to lose reliability. We have to make items that are more balanced </a:t>
            </a:r>
            <a:endParaRPr lang="en-US" baseline="0" dirty="0" smtClean="0"/>
          </a:p>
          <a:p>
            <a:endParaRPr lang="en-US" baseline="0" dirty="0" smtClean="0"/>
          </a:p>
          <a:p>
            <a:r>
              <a:rPr lang="en-US" baseline="0" dirty="0" smtClean="0"/>
              <a:t> It’s not an interview, can’t give more prompts, we run into these limits with written tests. But by using methods like this, we can target whether students can use principled based reasoning and make our items better, but we are giving some </a:t>
            </a:r>
            <a:r>
              <a:rPr lang="en-US" baseline="0" dirty="0" smtClean="0"/>
              <a:t>authenticity </a:t>
            </a:r>
            <a:r>
              <a:rPr lang="en-US" baseline="0" dirty="0" smtClean="0"/>
              <a:t>up. We have to find a balance. </a:t>
            </a:r>
            <a:endParaRPr lang="en-US" dirty="0"/>
          </a:p>
        </p:txBody>
      </p:sp>
      <p:sp>
        <p:nvSpPr>
          <p:cNvPr id="4" name="Slide Number Placeholder 3"/>
          <p:cNvSpPr>
            <a:spLocks noGrp="1"/>
          </p:cNvSpPr>
          <p:nvPr>
            <p:ph type="sldNum" sz="quarter" idx="10"/>
          </p:nvPr>
        </p:nvSpPr>
        <p:spPr/>
        <p:txBody>
          <a:bodyPr/>
          <a:lstStyle/>
          <a:p>
            <a:fld id="{608F8E6E-C826-49A6-8BFD-5D99F4F8E925}" type="slidenum">
              <a:rPr lang="en-US" smtClean="0"/>
              <a:pPr/>
              <a:t>16</a:t>
            </a:fld>
            <a:endParaRPr lang="en-US"/>
          </a:p>
        </p:txBody>
      </p:sp>
    </p:spTree>
    <p:extLst>
      <p:ext uri="{BB962C8B-B14F-4D97-AF65-F5344CB8AC3E}">
        <p14:creationId xmlns="" xmlns:p14="http://schemas.microsoft.com/office/powerpoint/2010/main" val="1108817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8F8E6E-C826-49A6-8BFD-5D99F4F8E925}"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smtClean="0"/>
              <a:t>Insert box above</a:t>
            </a:r>
            <a:r>
              <a:rPr lang="en-US" baseline="0" dirty="0" smtClean="0"/>
              <a:t> TRACING MATTER! (do this for every item) </a:t>
            </a:r>
            <a:endParaRPr lang="en-US" dirty="0" smtClean="0"/>
          </a:p>
          <a:p>
            <a:pPr lvl="2"/>
            <a:r>
              <a:rPr lang="en-US" dirty="0" smtClean="0"/>
              <a:t>Principle-based</a:t>
            </a:r>
            <a:r>
              <a:rPr lang="en-US" baseline="0" dirty="0" smtClean="0"/>
              <a:t> reasoning never specifically asked about </a:t>
            </a:r>
            <a:endParaRPr lang="en-US" dirty="0" smtClean="0"/>
          </a:p>
          <a:p>
            <a:pPr lvl="2"/>
            <a:r>
              <a:rPr lang="en-US" dirty="0" smtClean="0"/>
              <a:t>Less scaffoldin</a:t>
            </a:r>
            <a:r>
              <a:rPr lang="en-US" baseline="0" dirty="0" smtClean="0"/>
              <a:t>g than other items we have. </a:t>
            </a:r>
          </a:p>
          <a:p>
            <a:pPr lvl="2"/>
            <a:endParaRPr lang="en-US" dirty="0" smtClean="0"/>
          </a:p>
          <a:p>
            <a:pPr lvl="2"/>
            <a:r>
              <a:rPr lang="en-US" dirty="0" smtClean="0"/>
              <a:t>Talk</a:t>
            </a:r>
            <a:r>
              <a:rPr lang="en-US" baseline="0" dirty="0" smtClean="0"/>
              <a:t> about what is on slide 5 (delete that) while this is up. Red box around context, scaffolding (open response)</a:t>
            </a:r>
            <a:r>
              <a:rPr lang="en-US" dirty="0" smtClean="0"/>
              <a:t> </a:t>
            </a:r>
          </a:p>
          <a:p>
            <a:pPr lvl="2"/>
            <a:r>
              <a:rPr lang="en-US" dirty="0" smtClean="0"/>
              <a:t>Understand principle! (Conservation of matter),</a:t>
            </a:r>
            <a:r>
              <a:rPr lang="en-US" baseline="0" dirty="0" smtClean="0"/>
              <a:t> </a:t>
            </a:r>
            <a:r>
              <a:rPr lang="en-US" dirty="0" smtClean="0"/>
              <a:t>Context Knowledge (knows a lot about trees, couldn’t apply to other context),</a:t>
            </a:r>
            <a:r>
              <a:rPr lang="en-US" baseline="0" dirty="0" smtClean="0"/>
              <a:t> </a:t>
            </a:r>
            <a:r>
              <a:rPr lang="en-US" dirty="0" smtClean="0"/>
              <a:t>Scaffolding (Wording, etc. gives advantage),</a:t>
            </a:r>
            <a:r>
              <a:rPr lang="en-US" baseline="0" dirty="0" smtClean="0"/>
              <a:t> </a:t>
            </a:r>
            <a:r>
              <a:rPr lang="en-US" dirty="0" smtClean="0"/>
              <a:t>Random Error </a:t>
            </a:r>
          </a:p>
          <a:p>
            <a:endParaRPr lang="en-US" dirty="0"/>
          </a:p>
        </p:txBody>
      </p:sp>
      <p:sp>
        <p:nvSpPr>
          <p:cNvPr id="4" name="Slide Number Placeholder 3"/>
          <p:cNvSpPr>
            <a:spLocks noGrp="1"/>
          </p:cNvSpPr>
          <p:nvPr>
            <p:ph type="sldNum" sz="quarter" idx="10"/>
          </p:nvPr>
        </p:nvSpPr>
        <p:spPr/>
        <p:txBody>
          <a:bodyPr/>
          <a:lstStyle/>
          <a:p>
            <a:fld id="{608F8E6E-C826-49A6-8BFD-5D99F4F8E925}" type="slidenum">
              <a:rPr lang="en-US" smtClean="0"/>
              <a:pPr/>
              <a:t>4</a:t>
            </a:fld>
            <a:endParaRPr lang="en-US"/>
          </a:p>
        </p:txBody>
      </p:sp>
    </p:spTree>
    <p:extLst>
      <p:ext uri="{BB962C8B-B14F-4D97-AF65-F5344CB8AC3E}">
        <p14:creationId xmlns="" xmlns:p14="http://schemas.microsoft.com/office/powerpoint/2010/main" val="1882616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Talk</a:t>
            </a:r>
            <a:r>
              <a:rPr lang="en-US" baseline="0" dirty="0" smtClean="0"/>
              <a:t> about principle, context specific (trees!), </a:t>
            </a:r>
            <a:r>
              <a:rPr lang="en-US" dirty="0" smtClean="0"/>
              <a:t>Here are our</a:t>
            </a:r>
            <a:r>
              <a:rPr lang="en-US" baseline="0" dirty="0" smtClean="0"/>
              <a:t> two items again that assess the same principle-based reasoning of tracing matter. Let’s more closely examine how the different factors could influence student response on these items. This item is called </a:t>
            </a:r>
            <a:r>
              <a:rPr lang="en-US" baseline="0" dirty="0" err="1" smtClean="0"/>
              <a:t>OakTree</a:t>
            </a:r>
            <a:r>
              <a:rPr lang="en-US" baseline="0" dirty="0" smtClean="0"/>
              <a:t>, we ask students where the increase in mass comes from as an </a:t>
            </a:r>
            <a:r>
              <a:rPr lang="en-US" baseline="0" dirty="0" err="1" smtClean="0"/>
              <a:t>oaktree</a:t>
            </a:r>
            <a:r>
              <a:rPr lang="en-US" baseline="0" dirty="0" smtClean="0"/>
              <a:t> grows. We ask several force-choice questions such as How much of the dry mass came from AIR? Most, some, or none. After these force choice questions we ask them to explain how an </a:t>
            </a:r>
            <a:r>
              <a:rPr lang="en-US" baseline="0" dirty="0" err="1" smtClean="0"/>
              <a:t>oaktree</a:t>
            </a:r>
            <a:r>
              <a:rPr lang="en-US" baseline="0" dirty="0" smtClean="0"/>
              <a:t> gains mass as it grows? Factors could influence student performance on this item. A student could have more knowledge specifically about </a:t>
            </a:r>
            <a:r>
              <a:rPr lang="en-US" baseline="0" dirty="0" err="1" smtClean="0"/>
              <a:t>oaktrees</a:t>
            </a:r>
            <a:r>
              <a:rPr lang="en-US" baseline="0" dirty="0" smtClean="0"/>
              <a:t>, but could not apply to other contexts. A student could also be influenced by the scaffolding in this item. We ask several force-choice questions that could give students more of an advantage. </a:t>
            </a:r>
            <a:endParaRPr lang="en-US" dirty="0" smtClean="0"/>
          </a:p>
          <a:p>
            <a:endParaRPr lang="en-US" dirty="0"/>
          </a:p>
        </p:txBody>
      </p:sp>
      <p:sp>
        <p:nvSpPr>
          <p:cNvPr id="4" name="Slide Number Placeholder 3"/>
          <p:cNvSpPr>
            <a:spLocks noGrp="1"/>
          </p:cNvSpPr>
          <p:nvPr>
            <p:ph type="sldNum" sz="quarter" idx="10"/>
          </p:nvPr>
        </p:nvSpPr>
        <p:spPr/>
        <p:txBody>
          <a:bodyPr/>
          <a:lstStyle/>
          <a:p>
            <a:fld id="{608F8E6E-C826-49A6-8BFD-5D99F4F8E925}" type="slidenum">
              <a:rPr lang="en-US" smtClean="0"/>
              <a:pPr/>
              <a:t>5</a:t>
            </a:fld>
            <a:endParaRPr lang="en-US"/>
          </a:p>
        </p:txBody>
      </p:sp>
    </p:spTree>
    <p:extLst>
      <p:ext uri="{BB962C8B-B14F-4D97-AF65-F5344CB8AC3E}">
        <p14:creationId xmlns="" xmlns:p14="http://schemas.microsoft.com/office/powerpoint/2010/main" val="2420976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Total</a:t>
            </a:r>
            <a:r>
              <a:rPr lang="en-US" baseline="0" dirty="0" smtClean="0"/>
              <a:t> percent of students who match  </a:t>
            </a:r>
          </a:p>
          <a:p>
            <a:r>
              <a:rPr lang="en-US" baseline="0" dirty="0" smtClean="0"/>
              <a:t>These items assess what we want. They’re working as designed! Let’s look at a pair of items that are not be working so well! </a:t>
            </a:r>
            <a:endParaRPr lang="en-US" dirty="0"/>
          </a:p>
        </p:txBody>
      </p:sp>
      <p:sp>
        <p:nvSpPr>
          <p:cNvPr id="4" name="Slide Number Placeholder 3"/>
          <p:cNvSpPr>
            <a:spLocks noGrp="1"/>
          </p:cNvSpPr>
          <p:nvPr>
            <p:ph type="sldNum" sz="quarter" idx="10"/>
          </p:nvPr>
        </p:nvSpPr>
        <p:spPr/>
        <p:txBody>
          <a:bodyPr/>
          <a:lstStyle/>
          <a:p>
            <a:fld id="{608F8E6E-C826-49A6-8BFD-5D99F4F8E925}" type="slidenum">
              <a:rPr lang="en-US" smtClean="0"/>
              <a:pPr/>
              <a:t>8</a:t>
            </a:fld>
            <a:endParaRPr lang="en-US"/>
          </a:p>
        </p:txBody>
      </p:sp>
    </p:spTree>
    <p:extLst>
      <p:ext uri="{BB962C8B-B14F-4D97-AF65-F5344CB8AC3E}">
        <p14:creationId xmlns="" xmlns:p14="http://schemas.microsoft.com/office/powerpoint/2010/main" val="2773682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Context</a:t>
            </a:r>
            <a:r>
              <a:rPr lang="en-US" baseline="0" dirty="0" smtClean="0"/>
              <a:t> – whole world (all processes) </a:t>
            </a:r>
            <a:endParaRPr lang="en-US" dirty="0" smtClean="0"/>
          </a:p>
          <a:p>
            <a:r>
              <a:rPr lang="en-US" dirty="0" smtClean="0"/>
              <a:t>Large-Scale</a:t>
            </a:r>
            <a:r>
              <a:rPr lang="en-US" baseline="0" dirty="0" smtClean="0"/>
              <a:t> big context, all processes, </a:t>
            </a:r>
          </a:p>
          <a:p>
            <a:r>
              <a:rPr lang="en-US" baseline="0" dirty="0" smtClean="0"/>
              <a:t>Carbon –transforming process – reasoning for both </a:t>
            </a:r>
            <a:endParaRPr lang="en-US" dirty="0" smtClean="0"/>
          </a:p>
          <a:p>
            <a:r>
              <a:rPr lang="en-US" dirty="0" smtClean="0"/>
              <a:t>We show</a:t>
            </a:r>
            <a:r>
              <a:rPr lang="en-US" baseline="0" dirty="0" smtClean="0"/>
              <a:t> them a graph, then we ask them multiple choice, then we ask them to explain why Co2 released. </a:t>
            </a:r>
            <a:endParaRPr lang="en-US" dirty="0"/>
          </a:p>
        </p:txBody>
      </p:sp>
      <p:sp>
        <p:nvSpPr>
          <p:cNvPr id="4" name="Slide Number Placeholder 3"/>
          <p:cNvSpPr>
            <a:spLocks noGrp="1"/>
          </p:cNvSpPr>
          <p:nvPr>
            <p:ph type="sldNum" sz="quarter" idx="10"/>
          </p:nvPr>
        </p:nvSpPr>
        <p:spPr/>
        <p:txBody>
          <a:bodyPr/>
          <a:lstStyle/>
          <a:p>
            <a:fld id="{608F8E6E-C826-49A6-8BFD-5D99F4F8E925}" type="slidenum">
              <a:rPr lang="en-US" smtClean="0"/>
              <a:pPr/>
              <a:t>9</a:t>
            </a:fld>
            <a:endParaRPr lang="en-US"/>
          </a:p>
        </p:txBody>
      </p:sp>
    </p:spTree>
    <p:extLst>
      <p:ext uri="{BB962C8B-B14F-4D97-AF65-F5344CB8AC3E}">
        <p14:creationId xmlns="" xmlns:p14="http://schemas.microsoft.com/office/powerpoint/2010/main" val="4144475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Carbon-transforming</a:t>
            </a:r>
            <a:r>
              <a:rPr lang="en-US" baseline="0" dirty="0" smtClean="0"/>
              <a:t> processes connected to electricity (using </a:t>
            </a:r>
            <a:r>
              <a:rPr lang="en-US" baseline="0" dirty="0" err="1" smtClean="0"/>
              <a:t>lightbulbs</a:t>
            </a:r>
            <a:r>
              <a:rPr lang="en-US" baseline="0" dirty="0" smtClean="0"/>
              <a:t>) </a:t>
            </a:r>
            <a:r>
              <a:rPr lang="en-US" baseline="0" dirty="0" err="1" smtClean="0"/>
              <a:t>whichh</a:t>
            </a:r>
            <a:r>
              <a:rPr lang="en-US" baseline="0" dirty="0" smtClean="0"/>
              <a:t>   </a:t>
            </a:r>
            <a:r>
              <a:rPr lang="en-US" baseline="0" dirty="0" err="1" smtClean="0"/>
              <a:t>Lightbulbs</a:t>
            </a:r>
            <a:r>
              <a:rPr lang="en-US" baseline="0" dirty="0" smtClean="0"/>
              <a:t> is context. </a:t>
            </a:r>
            <a:endParaRPr lang="en-US" dirty="0"/>
          </a:p>
        </p:txBody>
      </p:sp>
      <p:sp>
        <p:nvSpPr>
          <p:cNvPr id="4" name="Slide Number Placeholder 3"/>
          <p:cNvSpPr>
            <a:spLocks noGrp="1"/>
          </p:cNvSpPr>
          <p:nvPr>
            <p:ph type="sldNum" sz="quarter" idx="10"/>
          </p:nvPr>
        </p:nvSpPr>
        <p:spPr/>
        <p:txBody>
          <a:bodyPr/>
          <a:lstStyle/>
          <a:p>
            <a:fld id="{608F8E6E-C826-49A6-8BFD-5D99F4F8E925}" type="slidenum">
              <a:rPr lang="en-US" smtClean="0"/>
              <a:pPr/>
              <a:t>10</a:t>
            </a:fld>
            <a:endParaRPr lang="en-US"/>
          </a:p>
        </p:txBody>
      </p:sp>
    </p:spTree>
    <p:extLst>
      <p:ext uri="{BB962C8B-B14F-4D97-AF65-F5344CB8AC3E}">
        <p14:creationId xmlns="" xmlns:p14="http://schemas.microsoft.com/office/powerpoint/2010/main" val="1155622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add to 100.</a:t>
            </a:r>
            <a:r>
              <a:rPr lang="en-US" baseline="0" dirty="0" smtClean="0"/>
              <a:t> Put a triangle of students that did better on KLG. Summary of matching/not matching… </a:t>
            </a:r>
            <a:endParaRPr lang="en-US" dirty="0"/>
          </a:p>
        </p:txBody>
      </p:sp>
      <p:sp>
        <p:nvSpPr>
          <p:cNvPr id="4" name="Slide Number Placeholder 3"/>
          <p:cNvSpPr>
            <a:spLocks noGrp="1"/>
          </p:cNvSpPr>
          <p:nvPr>
            <p:ph type="sldNum" sz="quarter" idx="10"/>
          </p:nvPr>
        </p:nvSpPr>
        <p:spPr/>
        <p:txBody>
          <a:bodyPr/>
          <a:lstStyle/>
          <a:p>
            <a:fld id="{608F8E6E-C826-49A6-8BFD-5D99F4F8E925}" type="slidenum">
              <a:rPr lang="en-US" smtClean="0"/>
              <a:pPr/>
              <a:t>11</a:t>
            </a:fld>
            <a:endParaRPr lang="en-US"/>
          </a:p>
        </p:txBody>
      </p:sp>
    </p:spTree>
    <p:extLst>
      <p:ext uri="{BB962C8B-B14F-4D97-AF65-F5344CB8AC3E}">
        <p14:creationId xmlns="" xmlns:p14="http://schemas.microsoft.com/office/powerpoint/2010/main" val="2884610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Students who are coded as L4 on KLG Overall, but L2 on </a:t>
            </a:r>
            <a:r>
              <a:rPr lang="en-US" sz="1200" dirty="0" err="1" smtClean="0"/>
              <a:t>FLBulbs</a:t>
            </a:r>
            <a:r>
              <a:rPr lang="en-US" sz="1200" dirty="0" smtClean="0"/>
              <a:t> simply say the </a:t>
            </a:r>
            <a:r>
              <a:rPr lang="en-US" sz="1200" dirty="0" err="1" smtClean="0"/>
              <a:t>lightbulbs</a:t>
            </a:r>
            <a:r>
              <a:rPr lang="en-US" sz="1200" dirty="0" smtClean="0"/>
              <a:t> use less energy. We give that in the prompt. These students are not able to connect the </a:t>
            </a:r>
            <a:r>
              <a:rPr lang="en-US" sz="1200" dirty="0" err="1" smtClean="0"/>
              <a:t>lightbulb</a:t>
            </a:r>
            <a:r>
              <a:rPr lang="en-US" sz="1200" dirty="0" smtClean="0"/>
              <a:t> with use of fossil fuels. </a:t>
            </a:r>
          </a:p>
          <a:p>
            <a:endParaRPr lang="en-US" sz="1200" dirty="0" smtClean="0"/>
          </a:p>
          <a:p>
            <a:r>
              <a:rPr lang="en-US" sz="1200" dirty="0" smtClean="0"/>
              <a:t>Other students do not know the vocabulary “global warming” or simply state a personal opinion about global warming. </a:t>
            </a:r>
          </a:p>
          <a:p>
            <a:endParaRPr lang="en-US" dirty="0"/>
          </a:p>
        </p:txBody>
      </p:sp>
      <p:sp>
        <p:nvSpPr>
          <p:cNvPr id="4" name="Slide Number Placeholder 3"/>
          <p:cNvSpPr>
            <a:spLocks noGrp="1"/>
          </p:cNvSpPr>
          <p:nvPr>
            <p:ph type="sldNum" sz="quarter" idx="10"/>
          </p:nvPr>
        </p:nvSpPr>
        <p:spPr/>
        <p:txBody>
          <a:bodyPr/>
          <a:lstStyle/>
          <a:p>
            <a:fld id="{608F8E6E-C826-49A6-8BFD-5D99F4F8E925}" type="slidenum">
              <a:rPr lang="en-US" smtClean="0"/>
              <a:pPr/>
              <a:t>12</a:t>
            </a:fld>
            <a:endParaRPr lang="en-US"/>
          </a:p>
        </p:txBody>
      </p:sp>
    </p:spTree>
    <p:extLst>
      <p:ext uri="{BB962C8B-B14F-4D97-AF65-F5344CB8AC3E}">
        <p14:creationId xmlns="" xmlns:p14="http://schemas.microsoft.com/office/powerpoint/2010/main" val="2764979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Made progress.</a:t>
            </a:r>
            <a:r>
              <a:rPr lang="en-US" baseline="0" dirty="0" smtClean="0"/>
              <a:t> Still </a:t>
            </a:r>
            <a:r>
              <a:rPr lang="en-US" baseline="0" dirty="0" err="1" smtClean="0"/>
              <a:t>mis</a:t>
            </a:r>
            <a:r>
              <a:rPr lang="en-US" baseline="0" dirty="0" smtClean="0"/>
              <a:t>-match. </a:t>
            </a:r>
            <a:endParaRPr lang="en-US" dirty="0"/>
          </a:p>
        </p:txBody>
      </p:sp>
      <p:sp>
        <p:nvSpPr>
          <p:cNvPr id="4" name="Slide Number Placeholder 3"/>
          <p:cNvSpPr>
            <a:spLocks noGrp="1"/>
          </p:cNvSpPr>
          <p:nvPr>
            <p:ph type="sldNum" sz="quarter" idx="10"/>
          </p:nvPr>
        </p:nvSpPr>
        <p:spPr/>
        <p:txBody>
          <a:bodyPr/>
          <a:lstStyle/>
          <a:p>
            <a:fld id="{608F8E6E-C826-49A6-8BFD-5D99F4F8E925}" type="slidenum">
              <a:rPr lang="en-US" smtClean="0"/>
              <a:pPr/>
              <a:t>14</a:t>
            </a:fld>
            <a:endParaRPr lang="en-US"/>
          </a:p>
        </p:txBody>
      </p:sp>
    </p:spTree>
    <p:extLst>
      <p:ext uri="{BB962C8B-B14F-4D97-AF65-F5344CB8AC3E}">
        <p14:creationId xmlns="" xmlns:p14="http://schemas.microsoft.com/office/powerpoint/2010/main" val="556064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CC1630A-E523-40B6-8732-DA689B6392E9}" type="datetimeFigureOut">
              <a:rPr lang="en-US" smtClean="0"/>
              <a:pPr/>
              <a:t>4/6/2013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50FE8AB-350F-442B-AC8E-A3F4A2372475}"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C1630A-E523-40B6-8732-DA689B6392E9}" type="datetimeFigureOut">
              <a:rPr lang="en-US" smtClean="0"/>
              <a:pPr/>
              <a:t>4/6/2013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FE8AB-350F-442B-AC8E-A3F4A2372475}"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C1630A-E523-40B6-8732-DA689B6392E9}" type="datetimeFigureOut">
              <a:rPr lang="en-US" smtClean="0"/>
              <a:pPr/>
              <a:t>4/6/2013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FE8AB-350F-442B-AC8E-A3F4A2372475}"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C1630A-E523-40B6-8732-DA689B6392E9}" type="datetimeFigureOut">
              <a:rPr lang="en-US" smtClean="0"/>
              <a:pPr/>
              <a:t>4/6/2013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FE8AB-350F-442B-AC8E-A3F4A237247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C1630A-E523-40B6-8732-DA689B6392E9}" type="datetimeFigureOut">
              <a:rPr lang="en-US" smtClean="0"/>
              <a:pPr/>
              <a:t>4/6/2013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FE8AB-350F-442B-AC8E-A3F4A237247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C1630A-E523-40B6-8732-DA689B6392E9}" type="datetimeFigureOut">
              <a:rPr lang="en-US" smtClean="0"/>
              <a:pPr/>
              <a:t>4/6/2013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0FE8AB-350F-442B-AC8E-A3F4A237247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C1630A-E523-40B6-8732-DA689B6392E9}" type="datetimeFigureOut">
              <a:rPr lang="en-US" smtClean="0"/>
              <a:pPr/>
              <a:t>4/6/2013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50FE8AB-350F-442B-AC8E-A3F4A23724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CC1630A-E523-40B6-8732-DA689B6392E9}" type="datetimeFigureOut">
              <a:rPr lang="en-US" smtClean="0"/>
              <a:pPr/>
              <a:t>4/6/2013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0FE8AB-350F-442B-AC8E-A3F4A237247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CC1630A-E523-40B6-8732-DA689B6392E9}" type="datetimeFigureOut">
              <a:rPr lang="en-US" smtClean="0"/>
              <a:pPr/>
              <a:t>4/6/2013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50FE8AB-350F-442B-AC8E-A3F4A2372475}"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CC1630A-E523-40B6-8732-DA689B6392E9}" type="datetimeFigureOut">
              <a:rPr lang="en-US" smtClean="0"/>
              <a:pPr/>
              <a:t>4/6/2013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0FE8AB-350F-442B-AC8E-A3F4A23724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C1630A-E523-40B6-8732-DA689B6392E9}" type="datetimeFigureOut">
              <a:rPr lang="en-US" smtClean="0"/>
              <a:pPr/>
              <a:t>4/6/2013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50FE8AB-350F-442B-AC8E-A3F4A237247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C1630A-E523-40B6-8732-DA689B6392E9}" type="datetimeFigureOut">
              <a:rPr lang="en-US" smtClean="0"/>
              <a:pPr/>
              <a:t>4/6/2013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50FE8AB-350F-442B-AC8E-A3F4A23724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Designing Learning Progression Assessments that Assess </a:t>
            </a:r>
            <a:r>
              <a:rPr lang="en-US" dirty="0" smtClean="0"/>
              <a:t>Principles </a:t>
            </a:r>
            <a:r>
              <a:rPr lang="en-US" dirty="0"/>
              <a:t>First</a:t>
            </a:r>
            <a:br>
              <a:rPr lang="en-US" dirty="0"/>
            </a:br>
            <a:endParaRPr lang="en-US" dirty="0"/>
          </a:p>
        </p:txBody>
      </p:sp>
      <p:sp>
        <p:nvSpPr>
          <p:cNvPr id="3" name="Subtitle 2"/>
          <p:cNvSpPr>
            <a:spLocks noGrp="1"/>
          </p:cNvSpPr>
          <p:nvPr>
            <p:ph type="subTitle" idx="1"/>
          </p:nvPr>
        </p:nvSpPr>
        <p:spPr>
          <a:xfrm>
            <a:off x="685800" y="3611606"/>
            <a:ext cx="7772400" cy="1798593"/>
          </a:xfrm>
        </p:spPr>
        <p:txBody>
          <a:bodyPr>
            <a:normAutofit/>
          </a:bodyPr>
          <a:lstStyle/>
          <a:p>
            <a:r>
              <a:rPr lang="en-US" dirty="0" smtClean="0"/>
              <a:t>Kathryn </a:t>
            </a:r>
            <a:r>
              <a:rPr lang="en-US" dirty="0" err="1" smtClean="0"/>
              <a:t>Oleszkowicz</a:t>
            </a:r>
            <a:r>
              <a:rPr lang="en-US" dirty="0" smtClean="0"/>
              <a:t>, Jennifer Doherty, </a:t>
            </a:r>
          </a:p>
          <a:p>
            <a:r>
              <a:rPr lang="en-US" dirty="0" smtClean="0"/>
              <a:t>Andy Anderson</a:t>
            </a:r>
          </a:p>
          <a:p>
            <a:r>
              <a:rPr lang="en-US" dirty="0" smtClean="0"/>
              <a:t>Michigan State University</a:t>
            </a:r>
            <a:endParaRPr lang="en-US" dirty="0"/>
          </a:p>
        </p:txBody>
      </p:sp>
    </p:spTree>
  </p:cSld>
  <p:clrMapOvr>
    <a:masterClrMapping/>
  </p:clrMapOvr>
  <p:transition advTm="28814">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30891"/>
          </a:xfrm>
        </p:spPr>
        <p:txBody>
          <a:bodyPr>
            <a:normAutofit/>
          </a:bodyPr>
          <a:lstStyle/>
          <a:p>
            <a:pPr>
              <a:buNone/>
            </a:pPr>
            <a:r>
              <a:rPr lang="en-US" dirty="0" smtClean="0"/>
              <a:t>Fluorescent light bulbs use less energy than incandescent light bulbs. Do you think that using fluorescent light bulbs instead of incandescent light bulbs can contribute to slowing global warming?  </a:t>
            </a:r>
          </a:p>
          <a:p>
            <a:pPr>
              <a:buNone/>
            </a:pPr>
            <a:r>
              <a:rPr lang="en-US" dirty="0" smtClean="0"/>
              <a:t>Yes   No</a:t>
            </a:r>
          </a:p>
          <a:p>
            <a:pPr>
              <a:buNone/>
            </a:pPr>
            <a:r>
              <a:rPr lang="en-US" dirty="0" smtClean="0"/>
              <a:t>Explain your answer.  </a:t>
            </a:r>
            <a:r>
              <a:rPr lang="en-US" b="1" dirty="0" smtClean="0"/>
              <a:t>How can using fluorescent bulbs help slow global warming, or why will they not help?</a:t>
            </a:r>
          </a:p>
          <a:p>
            <a:pPr>
              <a:buNone/>
            </a:pPr>
            <a:endParaRPr lang="en-US" dirty="0"/>
          </a:p>
        </p:txBody>
      </p:sp>
      <p:sp>
        <p:nvSpPr>
          <p:cNvPr id="3" name="Title 2"/>
          <p:cNvSpPr>
            <a:spLocks noGrp="1"/>
          </p:cNvSpPr>
          <p:nvPr>
            <p:ph type="title"/>
          </p:nvPr>
        </p:nvSpPr>
        <p:spPr>
          <a:xfrm>
            <a:off x="457200" y="228600"/>
            <a:ext cx="2286000" cy="1143000"/>
          </a:xfrm>
        </p:spPr>
        <p:txBody>
          <a:bodyPr/>
          <a:lstStyle/>
          <a:p>
            <a:r>
              <a:rPr lang="en-US" dirty="0" err="1" smtClean="0"/>
              <a:t>FLBulbs</a:t>
            </a:r>
            <a:endParaRPr lang="en-US" dirty="0"/>
          </a:p>
        </p:txBody>
      </p:sp>
      <p:sp>
        <p:nvSpPr>
          <p:cNvPr id="4" name="Rectangle 3"/>
          <p:cNvSpPr/>
          <p:nvPr/>
        </p:nvSpPr>
        <p:spPr>
          <a:xfrm>
            <a:off x="3733800" y="152400"/>
            <a:ext cx="4495800" cy="14478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smtClean="0">
                <a:ln>
                  <a:solidFill>
                    <a:schemeClr val="tx1"/>
                  </a:solidFill>
                </a:ln>
                <a:solidFill>
                  <a:schemeClr val="tx1"/>
                </a:solidFill>
              </a:rPr>
              <a:t>Identifying carbon-transforming processes that affect </a:t>
            </a:r>
            <a:r>
              <a:rPr lang="en-US" sz="2500" dirty="0" smtClean="0">
                <a:ln>
                  <a:solidFill>
                    <a:schemeClr val="tx1"/>
                  </a:solidFill>
                </a:ln>
                <a:solidFill>
                  <a:schemeClr val="tx1"/>
                </a:solidFill>
              </a:rPr>
              <a:t>CO</a:t>
            </a:r>
            <a:r>
              <a:rPr lang="en-US" sz="2500" baseline="-25000" dirty="0" smtClean="0">
                <a:ln>
                  <a:solidFill>
                    <a:schemeClr val="tx1"/>
                  </a:solidFill>
                </a:ln>
                <a:solidFill>
                  <a:schemeClr val="tx1"/>
                </a:solidFill>
              </a:rPr>
              <a:t>2</a:t>
            </a:r>
            <a:endParaRPr lang="en-US" sz="2500" baseline="-25000" dirty="0">
              <a:ln>
                <a:solidFill>
                  <a:schemeClr val="tx1"/>
                </a:solidFill>
              </a:ln>
              <a:solidFill>
                <a:schemeClr val="tx1"/>
              </a:solidFill>
            </a:endParaRPr>
          </a:p>
        </p:txBody>
      </p:sp>
      <p:sp>
        <p:nvSpPr>
          <p:cNvPr id="5" name="Rectangle 4"/>
          <p:cNvSpPr/>
          <p:nvPr/>
        </p:nvSpPr>
        <p:spPr>
          <a:xfrm>
            <a:off x="609600" y="1676400"/>
            <a:ext cx="38862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57200" y="4267200"/>
            <a:ext cx="8305800" cy="1447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1" nodeType="clickEffect">
                                  <p:stCondLst>
                                    <p:cond delay="0"/>
                                  </p:stCondLst>
                                  <p:childTnLst>
                                    <p:animEffect transition="out" filter="box(in)">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KLG </a:t>
            </a:r>
            <a:r>
              <a:rPr lang="en-US" dirty="0" smtClean="0"/>
              <a:t>Overall </a:t>
            </a:r>
            <a:r>
              <a:rPr lang="en-US" dirty="0" smtClean="0"/>
              <a:t>     </a:t>
            </a:r>
            <a:r>
              <a:rPr lang="en-US" dirty="0" err="1" smtClean="0"/>
              <a:t>FLBulbs</a:t>
            </a:r>
            <a:endParaRPr lang="en-US" dirty="0"/>
          </a:p>
        </p:txBody>
      </p:sp>
      <p:sp>
        <p:nvSpPr>
          <p:cNvPr id="6" name="TextBox 5"/>
          <p:cNvSpPr txBox="1"/>
          <p:nvPr/>
        </p:nvSpPr>
        <p:spPr>
          <a:xfrm>
            <a:off x="685800" y="1371600"/>
            <a:ext cx="3429000" cy="1938992"/>
          </a:xfrm>
          <a:prstGeom prst="rect">
            <a:avLst/>
          </a:prstGeom>
          <a:noFill/>
        </p:spPr>
        <p:txBody>
          <a:bodyPr wrap="square" rtlCol="0">
            <a:spAutoFit/>
          </a:bodyPr>
          <a:lstStyle/>
          <a:p>
            <a:r>
              <a:rPr lang="en-US" sz="2400" b="1" dirty="0" smtClean="0"/>
              <a:t>Explain </a:t>
            </a:r>
            <a:r>
              <a:rPr lang="en-US" sz="2400" b="1" dirty="0" smtClean="0"/>
              <a:t>your choices.  Why is there more carbon dioxide in the atmosphere each year?</a:t>
            </a:r>
            <a:endParaRPr lang="en-US" sz="2400" dirty="0"/>
          </a:p>
        </p:txBody>
      </p:sp>
      <p:sp>
        <p:nvSpPr>
          <p:cNvPr id="7" name="TextBox 6"/>
          <p:cNvSpPr txBox="1"/>
          <p:nvPr/>
        </p:nvSpPr>
        <p:spPr>
          <a:xfrm>
            <a:off x="4648200" y="1295400"/>
            <a:ext cx="3733800" cy="1938992"/>
          </a:xfrm>
          <a:prstGeom prst="rect">
            <a:avLst/>
          </a:prstGeom>
          <a:noFill/>
        </p:spPr>
        <p:txBody>
          <a:bodyPr wrap="square" rtlCol="0">
            <a:spAutoFit/>
          </a:bodyPr>
          <a:lstStyle/>
          <a:p>
            <a:r>
              <a:rPr lang="en-US" sz="2400" b="1" dirty="0" smtClean="0"/>
              <a:t>How </a:t>
            </a:r>
            <a:r>
              <a:rPr lang="en-US" sz="2400" b="1" dirty="0" smtClean="0"/>
              <a:t>can using fluorescent bulbs help slow global warming, or why will they not help?</a:t>
            </a:r>
            <a:endParaRPr lang="en-US" sz="2400" dirty="0"/>
          </a:p>
        </p:txBody>
      </p:sp>
      <p:pic>
        <p:nvPicPr>
          <p:cNvPr id="48130" name="Picture 2"/>
          <p:cNvPicPr>
            <a:picLocks noChangeAspect="1" noChangeArrowheads="1"/>
          </p:cNvPicPr>
          <p:nvPr/>
        </p:nvPicPr>
        <p:blipFill>
          <a:blip r:embed="rId4" cstate="print"/>
          <a:srcRect/>
          <a:stretch>
            <a:fillRect/>
          </a:stretch>
        </p:blipFill>
        <p:spPr bwMode="auto">
          <a:xfrm>
            <a:off x="1620037" y="3886200"/>
            <a:ext cx="5862362" cy="2209800"/>
          </a:xfrm>
          <a:prstGeom prst="rect">
            <a:avLst/>
          </a:prstGeom>
          <a:noFill/>
          <a:ln w="9525">
            <a:noFill/>
            <a:miter lim="800000"/>
            <a:headEnd/>
            <a:tailEnd/>
          </a:ln>
          <a:effectLst/>
        </p:spPr>
      </p:pic>
      <p:sp>
        <p:nvSpPr>
          <p:cNvPr id="8" name="Right Triangle 7"/>
          <p:cNvSpPr/>
          <p:nvPr/>
        </p:nvSpPr>
        <p:spPr>
          <a:xfrm>
            <a:off x="3962400" y="4876800"/>
            <a:ext cx="3124200" cy="1295400"/>
          </a:xfrm>
          <a:prstGeom prst="rtTriangle">
            <a:avLst/>
          </a:prstGeom>
          <a:solidFill>
            <a:srgbClr val="FF00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smtClean="0">
                <a:ln w="12700">
                  <a:solidFill>
                    <a:schemeClr val="bg1"/>
                  </a:solidFill>
                </a:ln>
                <a:solidFill>
                  <a:schemeClr val="bg1"/>
                </a:solidFill>
              </a:rPr>
              <a:t>57 % </a:t>
            </a:r>
            <a:endParaRPr lang="en-US" sz="2500" dirty="0">
              <a:ln w="12700">
                <a:solidFill>
                  <a:schemeClr val="bg1"/>
                </a:solidFill>
              </a:ln>
              <a:solidFill>
                <a:schemeClr val="bg1"/>
              </a:solidFill>
            </a:endParaRPr>
          </a:p>
        </p:txBody>
      </p:sp>
      <p:sp>
        <p:nvSpPr>
          <p:cNvPr id="10" name="Right Triangle 9"/>
          <p:cNvSpPr/>
          <p:nvPr/>
        </p:nvSpPr>
        <p:spPr>
          <a:xfrm>
            <a:off x="4038600" y="4876800"/>
            <a:ext cx="3124200" cy="1295400"/>
          </a:xfrm>
          <a:prstGeom prst="rtTriangl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00" dirty="0">
              <a:ln w="12700">
                <a:solidFill>
                  <a:schemeClr val="bg1"/>
                </a:solidFill>
              </a:ln>
              <a:solidFill>
                <a:schemeClr val="bg1"/>
              </a:solidFill>
            </a:endParaRPr>
          </a:p>
        </p:txBody>
      </p:sp>
      <p:sp>
        <p:nvSpPr>
          <p:cNvPr id="9" name="TextBox 8"/>
          <p:cNvSpPr txBox="1"/>
          <p:nvPr/>
        </p:nvSpPr>
        <p:spPr>
          <a:xfrm>
            <a:off x="7620000" y="5867400"/>
            <a:ext cx="1219200" cy="369332"/>
          </a:xfrm>
          <a:prstGeom prst="rect">
            <a:avLst/>
          </a:prstGeom>
          <a:noFill/>
        </p:spPr>
        <p:txBody>
          <a:bodyPr wrap="square" rtlCol="0">
            <a:spAutoFit/>
          </a:bodyPr>
          <a:lstStyle/>
          <a:p>
            <a:r>
              <a:rPr lang="en-US" dirty="0" smtClean="0"/>
              <a:t>n = 152</a:t>
            </a: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Level 4 </a:t>
            </a:r>
            <a:r>
              <a:rPr lang="en-US" dirty="0" smtClean="0"/>
              <a:t>on </a:t>
            </a:r>
            <a:r>
              <a:rPr lang="en-US" dirty="0" smtClean="0"/>
              <a:t>KLG Overall</a:t>
            </a:r>
            <a:endParaRPr lang="en-US" dirty="0"/>
          </a:p>
        </p:txBody>
      </p:sp>
      <p:sp>
        <p:nvSpPr>
          <p:cNvPr id="4" name="TextBox 3"/>
          <p:cNvSpPr txBox="1"/>
          <p:nvPr/>
        </p:nvSpPr>
        <p:spPr>
          <a:xfrm>
            <a:off x="623455" y="1468581"/>
            <a:ext cx="7467600" cy="1200329"/>
          </a:xfrm>
          <a:prstGeom prst="rect">
            <a:avLst/>
          </a:prstGeom>
          <a:noFill/>
        </p:spPr>
        <p:txBody>
          <a:bodyPr wrap="square" rtlCol="0">
            <a:spAutoFit/>
          </a:bodyPr>
          <a:lstStyle/>
          <a:p>
            <a:pPr marL="0" lvl="1"/>
            <a:r>
              <a:rPr lang="en-US" dirty="0" smtClean="0"/>
              <a:t>The accumulation </a:t>
            </a:r>
            <a:r>
              <a:rPr lang="en-US" dirty="0"/>
              <a:t>of fossil fuels in the atmosphere increases each year, and we continue to burn more gas and coal as our society develops and the population grows.</a:t>
            </a:r>
            <a:endParaRPr lang="en-US" sz="800" dirty="0"/>
          </a:p>
          <a:p>
            <a:endParaRPr lang="en-US" dirty="0"/>
          </a:p>
        </p:txBody>
      </p:sp>
      <p:sp>
        <p:nvSpPr>
          <p:cNvPr id="6" name="TextBox 5"/>
          <p:cNvSpPr txBox="1"/>
          <p:nvPr/>
        </p:nvSpPr>
        <p:spPr>
          <a:xfrm>
            <a:off x="623455" y="3048000"/>
            <a:ext cx="7772400" cy="1200329"/>
          </a:xfrm>
          <a:prstGeom prst="rect">
            <a:avLst/>
          </a:prstGeom>
          <a:noFill/>
        </p:spPr>
        <p:txBody>
          <a:bodyPr wrap="square" rtlCol="0">
            <a:spAutoFit/>
          </a:bodyPr>
          <a:lstStyle/>
          <a:p>
            <a:endParaRPr lang="en-US" dirty="0" smtClean="0"/>
          </a:p>
          <a:p>
            <a:r>
              <a:rPr lang="en-US" dirty="0" smtClean="0"/>
              <a:t>At </a:t>
            </a:r>
            <a:r>
              <a:rPr lang="en-US" dirty="0"/>
              <a:t>this point in time, nothing is going on to help slow down </a:t>
            </a:r>
            <a:r>
              <a:rPr lang="en-US" dirty="0" smtClean="0"/>
              <a:t>global </a:t>
            </a:r>
            <a:r>
              <a:rPr lang="en-US" dirty="0"/>
              <a:t>warming so </a:t>
            </a:r>
            <a:r>
              <a:rPr lang="en-US" dirty="0"/>
              <a:t>I</a:t>
            </a:r>
            <a:r>
              <a:rPr lang="en-US" dirty="0" smtClean="0"/>
              <a:t> </a:t>
            </a:r>
            <a:r>
              <a:rPr lang="en-US" dirty="0"/>
              <a:t>doubt fluorescent lights will help</a:t>
            </a:r>
          </a:p>
          <a:p>
            <a:pPr lvl="1"/>
            <a:endParaRPr lang="en-US" dirty="0"/>
          </a:p>
        </p:txBody>
      </p:sp>
      <p:sp>
        <p:nvSpPr>
          <p:cNvPr id="5" name="TextBox 4"/>
          <p:cNvSpPr txBox="1"/>
          <p:nvPr/>
        </p:nvSpPr>
        <p:spPr>
          <a:xfrm>
            <a:off x="914400" y="4248329"/>
            <a:ext cx="6934200" cy="1569660"/>
          </a:xfrm>
          <a:prstGeom prst="rect">
            <a:avLst/>
          </a:prstGeom>
          <a:noFill/>
        </p:spPr>
        <p:txBody>
          <a:bodyPr wrap="square" rtlCol="0">
            <a:spAutoFit/>
          </a:bodyPr>
          <a:lstStyle/>
          <a:p>
            <a:r>
              <a:rPr lang="en-US" sz="2400" dirty="0" smtClean="0"/>
              <a:t>Vocabulary in the stem of </a:t>
            </a:r>
            <a:r>
              <a:rPr lang="en-US" sz="2400" dirty="0" err="1" smtClean="0"/>
              <a:t>FLBulbs</a:t>
            </a:r>
            <a:r>
              <a:rPr lang="en-US" sz="2400" dirty="0"/>
              <a:t> </a:t>
            </a:r>
            <a:r>
              <a:rPr lang="en-US" sz="2400" dirty="0" smtClean="0"/>
              <a:t>causes students to talk about their opinions of global warming, rather than what they know about carbon release. </a:t>
            </a:r>
            <a:endParaRPr lang="en-US" sz="2400" dirty="0"/>
          </a:p>
        </p:txBody>
      </p:sp>
      <p:sp>
        <p:nvSpPr>
          <p:cNvPr id="7" name="Title 1"/>
          <p:cNvSpPr txBox="1">
            <a:spLocks/>
          </p:cNvSpPr>
          <p:nvPr/>
        </p:nvSpPr>
        <p:spPr>
          <a:xfrm>
            <a:off x="533400" y="2286000"/>
            <a:ext cx="8229600" cy="1143000"/>
          </a:xfrm>
          <a:prstGeom prst="rect">
            <a:avLst/>
          </a:prstGeom>
        </p:spPr>
        <p:txBody>
          <a:bodyPr vert="horz" rtlCol="0" anchor="ctr">
            <a:normAutofit fontScale="97500"/>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Level 2 on </a:t>
            </a:r>
            <a:r>
              <a:rPr kumimoji="0" lang="en-US" sz="41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FLBulbs</a:t>
            </a:r>
            <a:endParaRPr kumimoji="0" lang="en-US" sz="41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ustDataLst>
      <p:tags r:id="rId1"/>
    </p:custDataLst>
    <p:extLst>
      <p:ext uri="{BB962C8B-B14F-4D97-AF65-F5344CB8AC3E}">
        <p14:creationId xmlns="" xmlns:p14="http://schemas.microsoft.com/office/powerpoint/2010/main" val="13009628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5" grpId="0"/>
      <p:bldP spid="7"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949891"/>
          </a:xfrm>
        </p:spPr>
        <p:txBody>
          <a:bodyPr>
            <a:normAutofit fontScale="92500" lnSpcReduction="20000"/>
          </a:bodyPr>
          <a:lstStyle/>
          <a:p>
            <a:pPr>
              <a:buNone/>
            </a:pPr>
            <a:r>
              <a:rPr lang="en-US" dirty="0" smtClean="0"/>
              <a:t>Fluorescent light bulbs use less energy than incandescent light bulbs.</a:t>
            </a:r>
            <a:br>
              <a:rPr lang="en-US" dirty="0" smtClean="0"/>
            </a:br>
            <a:r>
              <a:rPr lang="en-US" dirty="0" smtClean="0"/>
              <a:t/>
            </a:r>
            <a:br>
              <a:rPr lang="en-US" dirty="0" smtClean="0"/>
            </a:br>
            <a:r>
              <a:rPr lang="en-US" dirty="0" smtClean="0"/>
              <a:t>Do you think that using fluorescent light bulbs instead of incandescent light bulbs can</a:t>
            </a:r>
            <a:br>
              <a:rPr lang="en-US" dirty="0" smtClean="0"/>
            </a:br>
            <a:r>
              <a:rPr lang="en-US" b="1" dirty="0" smtClean="0">
                <a:solidFill>
                  <a:srgbClr val="00B050"/>
                </a:solidFill>
              </a:rPr>
              <a:t>reduce the amount of carbon dioxide going into our atmosphere</a:t>
            </a:r>
            <a:r>
              <a:rPr lang="en-US" dirty="0" smtClean="0"/>
              <a:t>? Yes No</a:t>
            </a:r>
            <a:br>
              <a:rPr lang="en-US" dirty="0" smtClean="0"/>
            </a:br>
            <a:r>
              <a:rPr lang="en-US" dirty="0" smtClean="0"/>
              <a:t/>
            </a:r>
            <a:br>
              <a:rPr lang="en-US" dirty="0" smtClean="0"/>
            </a:br>
            <a:r>
              <a:rPr lang="en-US" dirty="0" smtClean="0"/>
              <a:t>Explain your answer. </a:t>
            </a:r>
            <a:r>
              <a:rPr lang="en-US" b="1" dirty="0" smtClean="0"/>
              <a:t>How can using fluorescent bulbs help reduce the </a:t>
            </a:r>
            <a:r>
              <a:rPr lang="en-US" b="1" dirty="0" smtClean="0">
                <a:solidFill>
                  <a:srgbClr val="00B050"/>
                </a:solidFill>
              </a:rPr>
              <a:t>amount of carbon dioxide going into our atmosphere, </a:t>
            </a:r>
            <a:r>
              <a:rPr lang="en-US" b="1" dirty="0" smtClean="0"/>
              <a:t>or why will they not help? </a:t>
            </a:r>
          </a:p>
          <a:p>
            <a:pPr>
              <a:buNone/>
            </a:pPr>
            <a:endParaRPr lang="en-US" b="1" dirty="0"/>
          </a:p>
        </p:txBody>
      </p:sp>
      <p:sp>
        <p:nvSpPr>
          <p:cNvPr id="3" name="Title 2"/>
          <p:cNvSpPr>
            <a:spLocks noGrp="1"/>
          </p:cNvSpPr>
          <p:nvPr>
            <p:ph type="title"/>
          </p:nvPr>
        </p:nvSpPr>
        <p:spPr/>
        <p:txBody>
          <a:bodyPr/>
          <a:lstStyle/>
          <a:p>
            <a:r>
              <a:rPr lang="en-US" dirty="0" smtClean="0"/>
              <a:t>New </a:t>
            </a:r>
            <a:r>
              <a:rPr lang="en-US" dirty="0" err="1" smtClean="0"/>
              <a:t>FLBulbs</a:t>
            </a:r>
            <a:endParaRPr lang="en-US" dirty="0"/>
          </a:p>
        </p:txBody>
      </p:sp>
      <p:sp>
        <p:nvSpPr>
          <p:cNvPr id="4" name="Rectangle 3"/>
          <p:cNvSpPr/>
          <p:nvPr/>
        </p:nvSpPr>
        <p:spPr>
          <a:xfrm>
            <a:off x="3886200" y="228600"/>
            <a:ext cx="4495800" cy="16002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smtClean="0">
                <a:ln>
                  <a:solidFill>
                    <a:schemeClr val="tx1"/>
                  </a:solidFill>
                </a:ln>
                <a:solidFill>
                  <a:schemeClr val="tx1"/>
                </a:solidFill>
              </a:rPr>
              <a:t>Identifying carbon-transforming processes that affect CO</a:t>
            </a:r>
            <a:r>
              <a:rPr lang="en-US" sz="2500" baseline="-25000" dirty="0" smtClean="0">
                <a:ln>
                  <a:solidFill>
                    <a:schemeClr val="tx1"/>
                  </a:solidFill>
                </a:ln>
                <a:solidFill>
                  <a:schemeClr val="tx1"/>
                </a:solidFill>
              </a:rPr>
              <a:t>2</a:t>
            </a:r>
            <a:endParaRPr lang="en-US" sz="2500" baseline="-25000" dirty="0">
              <a:ln>
                <a:solidFill>
                  <a:schemeClr val="tx1"/>
                </a:solidFill>
              </a:ln>
              <a:solidFill>
                <a:schemeClr val="tx1"/>
              </a:solidFill>
            </a:endParaRPr>
          </a:p>
        </p:txBody>
      </p:sp>
      <p:sp>
        <p:nvSpPr>
          <p:cNvPr id="5" name="Rectangle 4"/>
          <p:cNvSpPr/>
          <p:nvPr/>
        </p:nvSpPr>
        <p:spPr>
          <a:xfrm>
            <a:off x="609600" y="1981200"/>
            <a:ext cx="36576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2000" y="4419600"/>
            <a:ext cx="7924800" cy="1447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1" nodeType="clickEffect">
                                  <p:stCondLst>
                                    <p:cond delay="0"/>
                                  </p:stCondLst>
                                  <p:childTnLst>
                                    <p:animEffect transition="out" filter="box(in)">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KLG </a:t>
            </a:r>
            <a:r>
              <a:rPr lang="en-US" dirty="0" smtClean="0"/>
              <a:t>Overall </a:t>
            </a:r>
            <a:r>
              <a:rPr lang="en-US" dirty="0" smtClean="0"/>
              <a:t>      </a:t>
            </a:r>
            <a:r>
              <a:rPr lang="en-US" dirty="0" err="1" smtClean="0"/>
              <a:t>FLBulbs</a:t>
            </a:r>
            <a:endParaRPr lang="en-US" dirty="0"/>
          </a:p>
        </p:txBody>
      </p:sp>
      <p:pic>
        <p:nvPicPr>
          <p:cNvPr id="47106" name="Picture 2"/>
          <p:cNvPicPr>
            <a:picLocks noChangeAspect="1" noChangeArrowheads="1"/>
          </p:cNvPicPr>
          <p:nvPr/>
        </p:nvPicPr>
        <p:blipFill>
          <a:blip r:embed="rId3" cstate="print"/>
          <a:srcRect/>
          <a:stretch>
            <a:fillRect/>
          </a:stretch>
        </p:blipFill>
        <p:spPr bwMode="auto">
          <a:xfrm>
            <a:off x="1447800" y="3733800"/>
            <a:ext cx="6019800" cy="2437925"/>
          </a:xfrm>
          <a:prstGeom prst="rect">
            <a:avLst/>
          </a:prstGeom>
          <a:noFill/>
          <a:ln w="9525">
            <a:noFill/>
            <a:miter lim="800000"/>
            <a:headEnd/>
            <a:tailEnd/>
          </a:ln>
          <a:effectLst/>
        </p:spPr>
      </p:pic>
      <p:sp>
        <p:nvSpPr>
          <p:cNvPr id="5" name="TextBox 4"/>
          <p:cNvSpPr txBox="1"/>
          <p:nvPr/>
        </p:nvSpPr>
        <p:spPr>
          <a:xfrm>
            <a:off x="457200" y="1371600"/>
            <a:ext cx="4000500" cy="1569660"/>
          </a:xfrm>
          <a:prstGeom prst="rect">
            <a:avLst/>
          </a:prstGeom>
          <a:noFill/>
        </p:spPr>
        <p:txBody>
          <a:bodyPr wrap="square" rtlCol="0">
            <a:spAutoFit/>
          </a:bodyPr>
          <a:lstStyle/>
          <a:p>
            <a:r>
              <a:rPr lang="en-US" sz="2400" b="1" dirty="0" smtClean="0"/>
              <a:t>Explain </a:t>
            </a:r>
            <a:r>
              <a:rPr lang="en-US" sz="2400" b="1" dirty="0" smtClean="0"/>
              <a:t>your choices.  Why is there more carbon dioxide in the atmosphere each year?</a:t>
            </a:r>
            <a:endParaRPr lang="en-US" sz="2400" dirty="0"/>
          </a:p>
        </p:txBody>
      </p:sp>
      <p:sp>
        <p:nvSpPr>
          <p:cNvPr id="7" name="TextBox 6"/>
          <p:cNvSpPr txBox="1"/>
          <p:nvPr/>
        </p:nvSpPr>
        <p:spPr>
          <a:xfrm>
            <a:off x="4533900" y="1295400"/>
            <a:ext cx="3848100" cy="2308324"/>
          </a:xfrm>
          <a:prstGeom prst="rect">
            <a:avLst/>
          </a:prstGeom>
          <a:noFill/>
        </p:spPr>
        <p:txBody>
          <a:bodyPr wrap="square" rtlCol="0">
            <a:spAutoFit/>
          </a:bodyPr>
          <a:lstStyle/>
          <a:p>
            <a:r>
              <a:rPr lang="en-US" sz="2400" b="1" dirty="0" smtClean="0"/>
              <a:t>How </a:t>
            </a:r>
            <a:r>
              <a:rPr lang="en-US" sz="2400" b="1" dirty="0" smtClean="0"/>
              <a:t>can using fluorescent bulbs help reduce the amount of carbon dioxide going into our atmosphere, or why will they not help?</a:t>
            </a:r>
            <a:endParaRPr lang="en-US" sz="2400" dirty="0"/>
          </a:p>
        </p:txBody>
      </p:sp>
      <p:sp>
        <p:nvSpPr>
          <p:cNvPr id="9" name="Right Triangle 8"/>
          <p:cNvSpPr/>
          <p:nvPr/>
        </p:nvSpPr>
        <p:spPr>
          <a:xfrm>
            <a:off x="3886200" y="4953000"/>
            <a:ext cx="3124200" cy="1295400"/>
          </a:xfrm>
          <a:prstGeom prst="rtTriangl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p:cNvSpPr/>
          <p:nvPr/>
        </p:nvSpPr>
        <p:spPr>
          <a:xfrm>
            <a:off x="3886200" y="4953000"/>
            <a:ext cx="3124200" cy="1295400"/>
          </a:xfrm>
          <a:prstGeom prst="rtTriangle">
            <a:avLst/>
          </a:prstGeom>
          <a:solidFill>
            <a:srgbClr val="FF000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smtClean="0">
                <a:ln w="12700">
                  <a:solidFill>
                    <a:schemeClr val="bg1"/>
                  </a:solidFill>
                </a:ln>
                <a:solidFill>
                  <a:schemeClr val="bg1"/>
                </a:solidFill>
              </a:rPr>
              <a:t>41 % </a:t>
            </a:r>
            <a:endParaRPr lang="en-US" sz="2500" dirty="0">
              <a:ln w="12700">
                <a:solidFill>
                  <a:schemeClr val="bg1"/>
                </a:solidFill>
              </a:ln>
              <a:solidFill>
                <a:schemeClr val="bg1"/>
              </a:solidFill>
            </a:endParaRPr>
          </a:p>
        </p:txBody>
      </p:sp>
      <p:sp>
        <p:nvSpPr>
          <p:cNvPr id="11" name="TextBox 10"/>
          <p:cNvSpPr txBox="1"/>
          <p:nvPr/>
        </p:nvSpPr>
        <p:spPr>
          <a:xfrm>
            <a:off x="7543800" y="5867400"/>
            <a:ext cx="1219200" cy="369332"/>
          </a:xfrm>
          <a:prstGeom prst="rect">
            <a:avLst/>
          </a:prstGeom>
          <a:noFill/>
        </p:spPr>
        <p:txBody>
          <a:bodyPr wrap="square" rtlCol="0">
            <a:spAutoFit/>
          </a:bodyPr>
          <a:lstStyle/>
          <a:p>
            <a:r>
              <a:rPr lang="en-US" dirty="0" smtClean="0"/>
              <a:t>n = 411</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229600" cy="2666999"/>
          </a:xfrm>
        </p:spPr>
        <p:txBody>
          <a:bodyPr>
            <a:normAutofit/>
          </a:bodyPr>
          <a:lstStyle/>
          <a:p>
            <a:pPr>
              <a:buNone/>
            </a:pPr>
            <a:endParaRPr lang="en-US" dirty="0" smtClean="0"/>
          </a:p>
          <a:p>
            <a:pPr>
              <a:buNone/>
            </a:pPr>
            <a:endParaRPr lang="en-US" dirty="0" smtClean="0"/>
          </a:p>
          <a:p>
            <a:pPr>
              <a:buNone/>
            </a:pPr>
            <a:r>
              <a:rPr lang="en-US" dirty="0" smtClean="0"/>
              <a:t>Do you think that </a:t>
            </a:r>
            <a:r>
              <a:rPr lang="en-US" i="1" dirty="0" smtClean="0"/>
              <a:t>turning on a light bulb</a:t>
            </a:r>
            <a:r>
              <a:rPr lang="en-US" dirty="0" smtClean="0"/>
              <a:t> causes carbon atoms to go into the atmosphere?</a:t>
            </a:r>
          </a:p>
          <a:p>
            <a:pPr>
              <a:buNone/>
            </a:pPr>
            <a:endParaRPr lang="en-US" dirty="0" smtClean="0"/>
          </a:p>
          <a:p>
            <a:pPr>
              <a:buNone/>
            </a:pPr>
            <a:endParaRPr lang="en-US" dirty="0"/>
          </a:p>
        </p:txBody>
      </p:sp>
      <p:sp>
        <p:nvSpPr>
          <p:cNvPr id="2" name="Title 1"/>
          <p:cNvSpPr>
            <a:spLocks noGrp="1"/>
          </p:cNvSpPr>
          <p:nvPr>
            <p:ph type="title"/>
          </p:nvPr>
        </p:nvSpPr>
        <p:spPr>
          <a:xfrm>
            <a:off x="0" y="533400"/>
            <a:ext cx="8229600" cy="1143000"/>
          </a:xfrm>
        </p:spPr>
        <p:txBody>
          <a:bodyPr/>
          <a:lstStyle/>
          <a:p>
            <a:r>
              <a:rPr lang="en-US" dirty="0" smtClean="0"/>
              <a:t>NEWEST </a:t>
            </a:r>
            <a:r>
              <a:rPr lang="en-US" dirty="0" err="1" smtClean="0"/>
              <a:t>FLBulbs</a:t>
            </a:r>
            <a:endParaRPr lang="en-US" dirty="0"/>
          </a:p>
        </p:txBody>
      </p:sp>
      <p:sp>
        <p:nvSpPr>
          <p:cNvPr id="4" name="Rectangle 3"/>
          <p:cNvSpPr/>
          <p:nvPr/>
        </p:nvSpPr>
        <p:spPr>
          <a:xfrm>
            <a:off x="5638800" y="2362200"/>
            <a:ext cx="19050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000" y="2133600"/>
            <a:ext cx="8153400" cy="1905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419600" y="381000"/>
            <a:ext cx="4495800" cy="16002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smtClean="0">
                <a:ln>
                  <a:solidFill>
                    <a:schemeClr val="tx1"/>
                  </a:solidFill>
                </a:ln>
                <a:solidFill>
                  <a:schemeClr val="tx1"/>
                </a:solidFill>
              </a:rPr>
              <a:t>Identifying carbon-transforming processes that affect CO</a:t>
            </a:r>
            <a:r>
              <a:rPr lang="en-US" sz="2500" baseline="-25000" dirty="0" smtClean="0">
                <a:ln>
                  <a:solidFill>
                    <a:schemeClr val="tx1"/>
                  </a:solidFill>
                </a:ln>
                <a:solidFill>
                  <a:schemeClr val="tx1"/>
                </a:solidFill>
              </a:rPr>
              <a:t>2</a:t>
            </a:r>
            <a:endParaRPr lang="en-US" sz="2500" baseline="-25000" dirty="0">
              <a:ln>
                <a:solidFill>
                  <a:schemeClr val="tx1"/>
                </a:solidFill>
              </a:ln>
              <a:solidFill>
                <a:schemeClr val="tx1"/>
              </a:solidFill>
            </a:endParaRPr>
          </a:p>
        </p:txBody>
      </p:sp>
    </p:spTree>
    <p:extLst>
      <p:ext uri="{BB962C8B-B14F-4D97-AF65-F5344CB8AC3E}">
        <p14:creationId xmlns="" xmlns:p14="http://schemas.microsoft.com/office/powerpoint/2010/main" val="10476822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1" nodeType="clickEffect">
                                  <p:stCondLst>
                                    <p:cond delay="0"/>
                                  </p:stCondLst>
                                  <p:childTnLst>
                                    <p:animEffect transition="out" filter="box(in)">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Written Item Design </a:t>
            </a:r>
            <a:endParaRPr lang="en-US" dirty="0"/>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086100" y="1524000"/>
            <a:ext cx="2971800" cy="3217334"/>
          </a:xfrm>
          <a:prstGeom prst="rect">
            <a:avLst/>
          </a:prstGeom>
        </p:spPr>
      </p:pic>
      <p:sp>
        <p:nvSpPr>
          <p:cNvPr id="5" name="TextBox 4"/>
          <p:cNvSpPr txBox="1"/>
          <p:nvPr/>
        </p:nvSpPr>
        <p:spPr>
          <a:xfrm rot="19700311">
            <a:off x="152460" y="2592235"/>
            <a:ext cx="3519661" cy="707886"/>
          </a:xfrm>
          <a:prstGeom prst="rect">
            <a:avLst/>
          </a:prstGeom>
          <a:noFill/>
        </p:spPr>
        <p:txBody>
          <a:bodyPr wrap="square" rtlCol="0">
            <a:spAutoFit/>
          </a:bodyPr>
          <a:lstStyle/>
          <a:p>
            <a:r>
              <a:rPr lang="en-US" sz="4000" dirty="0" smtClean="0"/>
              <a:t>Authenticity </a:t>
            </a:r>
            <a:endParaRPr lang="en-US" sz="4000" dirty="0"/>
          </a:p>
        </p:txBody>
      </p:sp>
      <p:sp>
        <p:nvSpPr>
          <p:cNvPr id="6" name="TextBox 5"/>
          <p:cNvSpPr txBox="1"/>
          <p:nvPr/>
        </p:nvSpPr>
        <p:spPr>
          <a:xfrm rot="1570233">
            <a:off x="6030355" y="2710930"/>
            <a:ext cx="3204037" cy="707886"/>
          </a:xfrm>
          <a:prstGeom prst="rect">
            <a:avLst/>
          </a:prstGeom>
          <a:noFill/>
        </p:spPr>
        <p:txBody>
          <a:bodyPr wrap="square" rtlCol="0">
            <a:spAutoFit/>
          </a:bodyPr>
          <a:lstStyle/>
          <a:p>
            <a:r>
              <a:rPr lang="en-US" sz="4000" dirty="0" smtClean="0"/>
              <a:t>Reliability</a:t>
            </a:r>
            <a:r>
              <a:rPr lang="en-US" sz="3200" dirty="0" smtClean="0"/>
              <a:t> </a:t>
            </a:r>
            <a:endParaRPr lang="en-US" sz="3200" dirty="0"/>
          </a:p>
        </p:txBody>
      </p:sp>
    </p:spTree>
    <p:extLst>
      <p:ext uri="{BB962C8B-B14F-4D97-AF65-F5344CB8AC3E}">
        <p14:creationId xmlns="" xmlns:p14="http://schemas.microsoft.com/office/powerpoint/2010/main" val="255721353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295400"/>
            <a:ext cx="3962400" cy="923330"/>
          </a:xfrm>
          <a:prstGeom prst="rect">
            <a:avLst/>
          </a:prstGeom>
          <a:noFill/>
        </p:spPr>
        <p:txBody>
          <a:bodyPr wrap="square" rtlCol="0">
            <a:spAutoFit/>
          </a:bodyPr>
          <a:lstStyle/>
          <a:p>
            <a:r>
              <a:rPr lang="en-US" sz="5400" dirty="0" smtClean="0"/>
              <a:t>Thank you! </a:t>
            </a:r>
            <a:endParaRPr lang="en-US" sz="5400" dirty="0"/>
          </a:p>
        </p:txBody>
      </p:sp>
      <p:sp>
        <p:nvSpPr>
          <p:cNvPr id="5" name="TextBox 4"/>
          <p:cNvSpPr txBox="1"/>
          <p:nvPr/>
        </p:nvSpPr>
        <p:spPr>
          <a:xfrm>
            <a:off x="3124200" y="2514600"/>
            <a:ext cx="4953000" cy="3754874"/>
          </a:xfrm>
          <a:prstGeom prst="rect">
            <a:avLst/>
          </a:prstGeom>
          <a:noFill/>
        </p:spPr>
        <p:txBody>
          <a:bodyPr wrap="square" rtlCol="0">
            <a:spAutoFit/>
          </a:bodyPr>
          <a:lstStyle/>
          <a:p>
            <a:r>
              <a:rPr lang="en-US" sz="2000" dirty="0" smtClean="0"/>
              <a:t>Acknowledgements: </a:t>
            </a:r>
          </a:p>
          <a:p>
            <a:endParaRPr lang="en-US" sz="2000" dirty="0" smtClean="0"/>
          </a:p>
          <a:p>
            <a:r>
              <a:rPr lang="en-US" sz="2000" dirty="0" smtClean="0"/>
              <a:t>Environmental Literacy Group at MSU</a:t>
            </a:r>
          </a:p>
          <a:p>
            <a:r>
              <a:rPr lang="en-US" sz="2000" dirty="0" smtClean="0"/>
              <a:t>Andy Anderson </a:t>
            </a:r>
          </a:p>
          <a:p>
            <a:r>
              <a:rPr lang="en-US" sz="2000" dirty="0" smtClean="0"/>
              <a:t>Jennifer Doherty </a:t>
            </a:r>
          </a:p>
          <a:p>
            <a:r>
              <a:rPr lang="en-US" sz="2000" dirty="0" smtClean="0"/>
              <a:t>Jenny </a:t>
            </a:r>
            <a:r>
              <a:rPr lang="en-US" sz="2000" dirty="0" err="1" smtClean="0"/>
              <a:t>Dauer</a:t>
            </a:r>
            <a:endParaRPr lang="en-US" sz="2000" dirty="0" smtClean="0"/>
          </a:p>
          <a:p>
            <a:r>
              <a:rPr lang="en-US" sz="2000" dirty="0" smtClean="0"/>
              <a:t>Hannah Miller </a:t>
            </a:r>
          </a:p>
          <a:p>
            <a:r>
              <a:rPr lang="en-US" sz="2000" dirty="0" smtClean="0"/>
              <a:t>Allison Webster </a:t>
            </a:r>
          </a:p>
          <a:p>
            <a:r>
              <a:rPr lang="en-US" sz="2000" dirty="0" smtClean="0"/>
              <a:t>Melissa Janos</a:t>
            </a:r>
          </a:p>
          <a:p>
            <a:r>
              <a:rPr lang="en-US" sz="2000" dirty="0" smtClean="0"/>
              <a:t>Elizabeth Tompkins </a:t>
            </a:r>
          </a:p>
          <a:p>
            <a:r>
              <a:rPr lang="en-US" sz="2000" dirty="0" smtClean="0"/>
              <a:t>Cara Morrison </a:t>
            </a:r>
          </a:p>
          <a:p>
            <a:endParaRPr lang="en-US"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Items should </a:t>
            </a:r>
            <a:r>
              <a:rPr lang="en-US" dirty="0" smtClean="0"/>
              <a:t>reliably assess </a:t>
            </a:r>
            <a:r>
              <a:rPr lang="en-US" dirty="0" smtClean="0"/>
              <a:t>student understanding of </a:t>
            </a:r>
            <a:r>
              <a:rPr lang="en-US" dirty="0" smtClean="0"/>
              <a:t>principle-oriented reasoning </a:t>
            </a:r>
            <a:r>
              <a:rPr lang="en-US" dirty="0" smtClean="0"/>
              <a:t>APPLIED to real-world contexts. </a:t>
            </a:r>
          </a:p>
          <a:p>
            <a:pPr>
              <a:buNone/>
            </a:pPr>
            <a:endParaRPr lang="en-US" dirty="0" smtClean="0"/>
          </a:p>
          <a:p>
            <a:pPr>
              <a:buNone/>
            </a:pPr>
            <a:r>
              <a:rPr lang="en-US" dirty="0" smtClean="0"/>
              <a:t>How do we design written items that do that? </a:t>
            </a:r>
            <a:endParaRPr lang="en-US" dirty="0"/>
          </a:p>
        </p:txBody>
      </p:sp>
      <p:sp>
        <p:nvSpPr>
          <p:cNvPr id="2" name="Title 1"/>
          <p:cNvSpPr>
            <a:spLocks noGrp="1"/>
          </p:cNvSpPr>
          <p:nvPr>
            <p:ph type="title"/>
          </p:nvPr>
        </p:nvSpPr>
        <p:spPr/>
        <p:txBody>
          <a:bodyPr/>
          <a:lstStyle/>
          <a:p>
            <a:r>
              <a:rPr lang="en-US" dirty="0" smtClean="0"/>
              <a:t>Item Design </a:t>
            </a:r>
            <a:endParaRPr lang="en-US" dirty="0"/>
          </a:p>
        </p:txBody>
      </p:sp>
    </p:spTree>
    <p:extLst>
      <p:ext uri="{BB962C8B-B14F-4D97-AF65-F5344CB8AC3E}">
        <p14:creationId xmlns="" xmlns:p14="http://schemas.microsoft.com/office/powerpoint/2010/main" val="3874873896"/>
      </p:ext>
    </p:extLst>
  </p:cSld>
  <p:clrMapOvr>
    <a:masterClrMapping/>
  </p:clrMapOvr>
  <p:transition advTm="48157">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pPr>
              <a:buNone/>
            </a:pPr>
            <a:endParaRPr lang="en-US" dirty="0" smtClean="0"/>
          </a:p>
          <a:p>
            <a:pPr>
              <a:lnSpc>
                <a:spcPct val="150000"/>
              </a:lnSpc>
            </a:pPr>
            <a:r>
              <a:rPr lang="en-US" dirty="0" smtClean="0"/>
              <a:t>Context </a:t>
            </a:r>
            <a:r>
              <a:rPr lang="en-US" dirty="0" smtClean="0"/>
              <a:t>specific knowledge </a:t>
            </a:r>
          </a:p>
          <a:p>
            <a:pPr>
              <a:lnSpc>
                <a:spcPct val="150000"/>
              </a:lnSpc>
            </a:pPr>
            <a:r>
              <a:rPr lang="en-US" dirty="0" smtClean="0"/>
              <a:t>Scaffolding we provide</a:t>
            </a:r>
          </a:p>
          <a:p>
            <a:pPr>
              <a:lnSpc>
                <a:spcPct val="150000"/>
              </a:lnSpc>
            </a:pPr>
            <a:r>
              <a:rPr lang="en-US" dirty="0" smtClean="0"/>
              <a:t>Random error </a:t>
            </a:r>
            <a:endParaRPr lang="en-US" dirty="0" smtClean="0"/>
          </a:p>
          <a:p>
            <a:pPr>
              <a:lnSpc>
                <a:spcPct val="150000"/>
              </a:lnSpc>
            </a:pPr>
            <a:r>
              <a:rPr lang="en-US" dirty="0" smtClean="0"/>
              <a:t>Principle-based reasoning </a:t>
            </a:r>
          </a:p>
        </p:txBody>
      </p:sp>
      <p:sp>
        <p:nvSpPr>
          <p:cNvPr id="2" name="Title 1"/>
          <p:cNvSpPr>
            <a:spLocks noGrp="1"/>
          </p:cNvSpPr>
          <p:nvPr>
            <p:ph type="title"/>
          </p:nvPr>
        </p:nvSpPr>
        <p:spPr/>
        <p:txBody>
          <a:bodyPr>
            <a:normAutofit fontScale="90000"/>
          </a:bodyPr>
          <a:lstStyle/>
          <a:p>
            <a:r>
              <a:rPr lang="en-US" dirty="0" smtClean="0"/>
              <a:t>Factors that could influence performance </a:t>
            </a:r>
            <a:endParaRPr lang="en-US" dirty="0"/>
          </a:p>
        </p:txBody>
      </p:sp>
    </p:spTree>
  </p:cSld>
  <p:clrMapOvr>
    <a:masterClrMapping/>
  </p:clrMapOvr>
  <p:transition advTm="31263">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TREEGROW (Plants): When a tree grows, it makes new wood in its trunk. How do you think that other parts of the tree help the tree to make wood in its trunk?  </a:t>
            </a:r>
          </a:p>
          <a:p>
            <a:pPr>
              <a:buNone/>
            </a:pPr>
            <a:r>
              <a:rPr lang="en-US" dirty="0" smtClean="0"/>
              <a:t>A. How do the leaves help? </a:t>
            </a:r>
          </a:p>
          <a:p>
            <a:pPr>
              <a:buNone/>
            </a:pPr>
            <a:r>
              <a:rPr lang="en-US" dirty="0" smtClean="0"/>
              <a:t>B. How do the roots help? </a:t>
            </a:r>
          </a:p>
          <a:p>
            <a:pPr>
              <a:buNone/>
            </a:pPr>
            <a:r>
              <a:rPr lang="en-US" dirty="0" smtClean="0"/>
              <a:t>C. The tree also uses water, air, sunlight, and soil nutrients as it grows.  How does it use those things to grow?</a:t>
            </a:r>
            <a:endParaRPr lang="en-US" dirty="0"/>
          </a:p>
        </p:txBody>
      </p:sp>
      <p:sp>
        <p:nvSpPr>
          <p:cNvPr id="4" name="Rectangle 3"/>
          <p:cNvSpPr/>
          <p:nvPr/>
        </p:nvSpPr>
        <p:spPr>
          <a:xfrm>
            <a:off x="5257800" y="1524000"/>
            <a:ext cx="1828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09600" y="3124200"/>
            <a:ext cx="7772400" cy="2438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76600" y="381000"/>
            <a:ext cx="4953000" cy="9144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smtClean="0">
                <a:ln>
                  <a:solidFill>
                    <a:schemeClr val="tx1"/>
                  </a:solidFill>
                </a:ln>
                <a:solidFill>
                  <a:schemeClr val="tx1"/>
                </a:solidFill>
              </a:rPr>
              <a:t>Tracing </a:t>
            </a:r>
            <a:r>
              <a:rPr lang="en-US" sz="2500" dirty="0" smtClean="0">
                <a:ln>
                  <a:solidFill>
                    <a:schemeClr val="tx1"/>
                  </a:solidFill>
                </a:ln>
                <a:solidFill>
                  <a:schemeClr val="tx1"/>
                </a:solidFill>
              </a:rPr>
              <a:t>Matter </a:t>
            </a:r>
            <a:endParaRPr lang="en-US" sz="2500" dirty="0">
              <a:ln>
                <a:solidFill>
                  <a:schemeClr val="tx1"/>
                </a:solidFill>
              </a:ln>
              <a:solidFill>
                <a:schemeClr val="tx1"/>
              </a:solidFill>
            </a:endParaRPr>
          </a:p>
        </p:txBody>
      </p:sp>
    </p:spTree>
    <p:custDataLst>
      <p:tags r:id="rId1"/>
    </p:custDataLst>
  </p:cSld>
  <p:clrMapOvr>
    <a:masterClrMapping/>
  </p:clrMapOvr>
  <p:transition advTm="6754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1" nodeType="clickEffect">
                                  <p:stCondLst>
                                    <p:cond delay="0"/>
                                  </p:stCondLst>
                                  <p:childTnLst>
                                    <p:animEffect transition="out" filter="box(in)">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55000" lnSpcReduction="20000"/>
          </a:bodyPr>
          <a:lstStyle/>
          <a:p>
            <a:pPr>
              <a:buNone/>
            </a:pPr>
            <a:r>
              <a:rPr lang="en-US" sz="3300" dirty="0" err="1" smtClean="0"/>
              <a:t>OakTree</a:t>
            </a:r>
            <a:r>
              <a:rPr lang="en-US" sz="3300" dirty="0" smtClean="0"/>
              <a:t>: A mature oak tree can have a mass of 500 kg, or more, even after all the water in the tree is removed.  Yet it start from an acorn that weighs only a few grams.  Where did this huge increase in mass come from? </a:t>
            </a:r>
          </a:p>
          <a:p>
            <a:pPr>
              <a:buNone/>
            </a:pPr>
            <a:endParaRPr lang="en-US" sz="3300" dirty="0" smtClean="0"/>
          </a:p>
          <a:p>
            <a:pPr>
              <a:buNone/>
            </a:pPr>
            <a:r>
              <a:rPr lang="en-US" sz="3300" dirty="0" smtClean="0"/>
              <a:t>Which of the following statements is true? a. ALL of the mass came from matter that was originally outside the tree, OR</a:t>
            </a:r>
          </a:p>
          <a:p>
            <a:pPr>
              <a:buNone/>
            </a:pPr>
            <a:r>
              <a:rPr lang="en-US" sz="3300" dirty="0" smtClean="0"/>
              <a:t>b. SOME of mass came from matter that the tree made as it grew.</a:t>
            </a:r>
          </a:p>
          <a:p>
            <a:pPr>
              <a:buNone/>
            </a:pPr>
            <a:endParaRPr lang="en-US" sz="3300" dirty="0" smtClean="0"/>
          </a:p>
          <a:p>
            <a:pPr>
              <a:buNone/>
            </a:pPr>
            <a:r>
              <a:rPr lang="en-US" sz="3300" dirty="0" smtClean="0"/>
              <a:t>How much of the dry mass came from the AIR? All or most, some, none</a:t>
            </a:r>
          </a:p>
          <a:p>
            <a:pPr>
              <a:buNone/>
            </a:pPr>
            <a:r>
              <a:rPr lang="en-US" sz="3300" dirty="0" smtClean="0"/>
              <a:t>How much of the dry mass came from SUNLIGHT? All or most, some, none</a:t>
            </a:r>
          </a:p>
          <a:p>
            <a:pPr>
              <a:buNone/>
            </a:pPr>
            <a:r>
              <a:rPr lang="en-US" sz="3300" dirty="0" smtClean="0"/>
              <a:t>How much of the dry mass came from WATER? All or most, some, none</a:t>
            </a:r>
          </a:p>
          <a:p>
            <a:pPr>
              <a:buNone/>
            </a:pPr>
            <a:r>
              <a:rPr lang="en-US" sz="3300" dirty="0" smtClean="0"/>
              <a:t>How much of the dry mass came from SOIL NUTRIENTS? All or most, some, none</a:t>
            </a:r>
          </a:p>
          <a:p>
            <a:pPr>
              <a:buNone/>
            </a:pPr>
            <a:endParaRPr lang="en-US" sz="3300" dirty="0" smtClean="0"/>
          </a:p>
          <a:p>
            <a:pPr>
              <a:buNone/>
            </a:pPr>
            <a:r>
              <a:rPr lang="en-US" sz="3300" b="1" dirty="0" smtClean="0"/>
              <a:t>Explain your choices.  How does the oak tree gain mass as it grows?</a:t>
            </a:r>
          </a:p>
          <a:p>
            <a:endParaRPr lang="en-US" dirty="0"/>
          </a:p>
        </p:txBody>
      </p:sp>
      <p:sp>
        <p:nvSpPr>
          <p:cNvPr id="2" name="Title 1"/>
          <p:cNvSpPr>
            <a:spLocks noGrp="1"/>
          </p:cNvSpPr>
          <p:nvPr>
            <p:ph type="title"/>
          </p:nvPr>
        </p:nvSpPr>
        <p:spPr/>
        <p:txBody>
          <a:bodyPr/>
          <a:lstStyle/>
          <a:p>
            <a:r>
              <a:rPr lang="en-US" dirty="0" err="1" smtClean="0"/>
              <a:t>Oaktree</a:t>
            </a:r>
            <a:endParaRPr lang="en-US" dirty="0"/>
          </a:p>
        </p:txBody>
      </p:sp>
      <p:sp>
        <p:nvSpPr>
          <p:cNvPr id="3" name="Rectangle 2"/>
          <p:cNvSpPr/>
          <p:nvPr/>
        </p:nvSpPr>
        <p:spPr>
          <a:xfrm>
            <a:off x="457200" y="2590800"/>
            <a:ext cx="8382000" cy="27432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752600" y="1447800"/>
            <a:ext cx="2057400" cy="2667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114800" y="457200"/>
            <a:ext cx="3505200" cy="7620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smtClean="0">
                <a:ln>
                  <a:solidFill>
                    <a:schemeClr val="tx1"/>
                  </a:solidFill>
                </a:ln>
                <a:solidFill>
                  <a:schemeClr val="tx1"/>
                </a:solidFill>
              </a:rPr>
              <a:t>Tracing Matter </a:t>
            </a:r>
            <a:endParaRPr lang="en-US" sz="2500" dirty="0">
              <a:ln>
                <a:solidFill>
                  <a:schemeClr val="tx1"/>
                </a:solidFill>
              </a:ln>
              <a:solidFill>
                <a:schemeClr val="tx1"/>
              </a:solidFill>
            </a:endParaRPr>
          </a:p>
        </p:txBody>
      </p:sp>
    </p:spTree>
    <p:custDataLst>
      <p:tags r:id="rId1"/>
    </p:custDataLst>
    <p:extLst>
      <p:ext uri="{BB962C8B-B14F-4D97-AF65-F5344CB8AC3E}">
        <p14:creationId xmlns="" xmlns:p14="http://schemas.microsoft.com/office/powerpoint/2010/main" val="5630945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6" grpId="0" animBg="1"/>
      <p:bldP spid="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57800"/>
          </a:xfrm>
        </p:spPr>
        <p:txBody>
          <a:bodyPr>
            <a:normAutofit/>
          </a:bodyPr>
          <a:lstStyle/>
          <a:p>
            <a:r>
              <a:rPr lang="en-US" dirty="0" smtClean="0"/>
              <a:t>Pairs of items that assess students on a similar principle</a:t>
            </a:r>
          </a:p>
          <a:p>
            <a:r>
              <a:rPr lang="en-US" dirty="0" smtClean="0"/>
              <a:t>Items are on the same form of the test, same students take both</a:t>
            </a:r>
          </a:p>
          <a:p>
            <a:r>
              <a:rPr lang="en-US" dirty="0" smtClean="0"/>
              <a:t>Compare level of student </a:t>
            </a:r>
            <a:r>
              <a:rPr lang="en-US" dirty="0" smtClean="0"/>
              <a:t>performance </a:t>
            </a:r>
            <a:r>
              <a:rPr lang="en-US" dirty="0" smtClean="0"/>
              <a:t>from first item in pair to level in second item in pair</a:t>
            </a:r>
          </a:p>
          <a:p>
            <a:r>
              <a:rPr lang="en-US" dirty="0" smtClean="0"/>
              <a:t>Examine students’ responses who receive different levels for items assessing similar principle</a:t>
            </a:r>
          </a:p>
          <a:p>
            <a:r>
              <a:rPr lang="en-US" dirty="0" smtClean="0"/>
              <a:t>Find patterns in those students’ responses</a:t>
            </a:r>
          </a:p>
        </p:txBody>
      </p:sp>
      <p:sp>
        <p:nvSpPr>
          <p:cNvPr id="2" name="Title 1"/>
          <p:cNvSpPr>
            <a:spLocks noGrp="1"/>
          </p:cNvSpPr>
          <p:nvPr>
            <p:ph type="title"/>
          </p:nvPr>
        </p:nvSpPr>
        <p:spPr/>
        <p:txBody>
          <a:bodyPr/>
          <a:lstStyle/>
          <a:p>
            <a:r>
              <a:rPr lang="en-US" dirty="0" smtClean="0"/>
              <a:t>Design</a:t>
            </a:r>
            <a:endParaRPr lang="en-US" dirty="0"/>
          </a:p>
        </p:txBody>
      </p:sp>
    </p:spTree>
    <p:custDataLst>
      <p:tags r:id="rId1"/>
    </p:custDataLst>
  </p:cSld>
  <p:clrMapOvr>
    <a:masterClrMapping/>
  </p:clrMapOvr>
  <p:transition advTm="5962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of Data</a:t>
            </a:r>
            <a:endParaRPr lang="en-US" dirty="0"/>
          </a:p>
        </p:txBody>
      </p:sp>
      <p:pic>
        <p:nvPicPr>
          <p:cNvPr id="28673" name="Picture 1"/>
          <p:cNvPicPr>
            <a:picLocks noChangeAspect="1" noChangeArrowheads="1"/>
          </p:cNvPicPr>
          <p:nvPr/>
        </p:nvPicPr>
        <p:blipFill>
          <a:blip r:embed="rId3" cstate="print"/>
          <a:srcRect/>
          <a:stretch>
            <a:fillRect/>
          </a:stretch>
        </p:blipFill>
        <p:spPr bwMode="auto">
          <a:xfrm>
            <a:off x="228600" y="1752600"/>
            <a:ext cx="8490318" cy="3200400"/>
          </a:xfrm>
          <a:prstGeom prst="rect">
            <a:avLst/>
          </a:prstGeom>
          <a:noFill/>
          <a:ln w="9525">
            <a:noFill/>
            <a:miter lim="800000"/>
            <a:headEnd/>
            <a:tailEnd/>
          </a:ln>
          <a:effectLst/>
        </p:spPr>
      </p:pic>
      <p:sp>
        <p:nvSpPr>
          <p:cNvPr id="6" name="Oval 5"/>
          <p:cNvSpPr/>
          <p:nvPr/>
        </p:nvSpPr>
        <p:spPr>
          <a:xfrm rot="1120473">
            <a:off x="3521700" y="3505088"/>
            <a:ext cx="5397782" cy="9906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p:nvSpPr>
        <p:spPr>
          <a:xfrm rot="10800000">
            <a:off x="5029200" y="2971800"/>
            <a:ext cx="3581400" cy="1371600"/>
          </a:xfrm>
          <a:prstGeom prst="rtTriangl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p:cNvSpPr/>
          <p:nvPr/>
        </p:nvSpPr>
        <p:spPr>
          <a:xfrm>
            <a:off x="3581400" y="3505200"/>
            <a:ext cx="3581400" cy="1371600"/>
          </a:xfrm>
          <a:prstGeom prst="rtTriangl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 xmlns:p14="http://schemas.microsoft.com/office/powerpoint/2010/main" val="415165485"/>
      </p:ext>
    </p:extLst>
  </p:cSld>
  <p:clrMapOvr>
    <a:masterClrMapping/>
  </p:clrMapOvr>
  <p:transition advTm="4754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1" nodeType="clickEffect">
                                  <p:stCondLst>
                                    <p:cond delay="0"/>
                                  </p:stCondLst>
                                  <p:childTnLst>
                                    <p:animEffect transition="out" filter="box(in)">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ox(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1" nodeType="clickEffect">
                                  <p:stCondLst>
                                    <p:cond delay="0"/>
                                  </p:stCondLst>
                                  <p:childTnLst>
                                    <p:animEffect transition="out" filter="box(in)">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animBg="1"/>
      <p:bldP spid="8" grpId="1" animBg="1"/>
      <p:bldP spid="9" grpId="0" animBg="1"/>
      <p:bldP spid="9"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t>
            </a:r>
            <a:r>
              <a:rPr lang="en-US" dirty="0" err="1" smtClean="0"/>
              <a:t>Oaktree</a:t>
            </a:r>
            <a:r>
              <a:rPr lang="en-US" dirty="0" smtClean="0"/>
              <a:t>       </a:t>
            </a:r>
            <a:r>
              <a:rPr lang="en-US" dirty="0" smtClean="0"/>
              <a:t>    </a:t>
            </a:r>
            <a:r>
              <a:rPr lang="en-US" dirty="0" err="1" smtClean="0"/>
              <a:t>TreeGrow</a:t>
            </a:r>
            <a:endParaRPr lang="en-US" dirty="0"/>
          </a:p>
        </p:txBody>
      </p:sp>
      <p:pic>
        <p:nvPicPr>
          <p:cNvPr id="1026"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101889" y="4392945"/>
            <a:ext cx="6178221" cy="23288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Oval 3"/>
          <p:cNvSpPr/>
          <p:nvPr/>
        </p:nvSpPr>
        <p:spPr>
          <a:xfrm rot="1121511">
            <a:off x="3583286" y="5687491"/>
            <a:ext cx="4224539" cy="707039"/>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5" name="TextBox 4"/>
          <p:cNvSpPr txBox="1"/>
          <p:nvPr/>
        </p:nvSpPr>
        <p:spPr>
          <a:xfrm>
            <a:off x="533400" y="1219200"/>
            <a:ext cx="3352800" cy="984885"/>
          </a:xfrm>
          <a:prstGeom prst="rect">
            <a:avLst/>
          </a:prstGeom>
          <a:noFill/>
        </p:spPr>
        <p:txBody>
          <a:bodyPr wrap="square" rtlCol="0">
            <a:spAutoFit/>
          </a:bodyPr>
          <a:lstStyle/>
          <a:p>
            <a:r>
              <a:rPr lang="en-US" sz="2000" b="1" dirty="0" smtClean="0"/>
              <a:t>How </a:t>
            </a:r>
            <a:r>
              <a:rPr lang="en-US" sz="2000" b="1" dirty="0"/>
              <a:t>does the oak tree gain mass as it grows?</a:t>
            </a:r>
          </a:p>
          <a:p>
            <a:r>
              <a:rPr lang="en-US" dirty="0" smtClean="0"/>
              <a:t> </a:t>
            </a:r>
            <a:endParaRPr lang="en-US" dirty="0"/>
          </a:p>
        </p:txBody>
      </p:sp>
      <p:sp>
        <p:nvSpPr>
          <p:cNvPr id="6" name="TextBox 5"/>
          <p:cNvSpPr txBox="1"/>
          <p:nvPr/>
        </p:nvSpPr>
        <p:spPr>
          <a:xfrm>
            <a:off x="4419600" y="1143000"/>
            <a:ext cx="3886200" cy="3385542"/>
          </a:xfrm>
          <a:prstGeom prst="rect">
            <a:avLst/>
          </a:prstGeom>
          <a:noFill/>
        </p:spPr>
        <p:txBody>
          <a:bodyPr wrap="square" rtlCol="0">
            <a:spAutoFit/>
          </a:bodyPr>
          <a:lstStyle/>
          <a:p>
            <a:r>
              <a:rPr lang="en-US" sz="2000" dirty="0" smtClean="0"/>
              <a:t>How </a:t>
            </a:r>
            <a:r>
              <a:rPr lang="en-US" sz="2000" dirty="0"/>
              <a:t>do you think that other parts of the tree help the tree to make wood in its trunk?  </a:t>
            </a:r>
          </a:p>
          <a:p>
            <a:r>
              <a:rPr lang="en-US" dirty="0"/>
              <a:t>A. How do the leaves help? </a:t>
            </a:r>
          </a:p>
          <a:p>
            <a:r>
              <a:rPr lang="en-US" dirty="0"/>
              <a:t>B. How do the roots help? </a:t>
            </a:r>
          </a:p>
          <a:p>
            <a:r>
              <a:rPr lang="en-US" dirty="0"/>
              <a:t>C. </a:t>
            </a:r>
            <a:r>
              <a:rPr lang="en-US" sz="2000" dirty="0"/>
              <a:t>The tree also uses water, air, sunlight, and soil nutrients as it grows.  </a:t>
            </a:r>
            <a:r>
              <a:rPr lang="en-US" sz="2000" b="1" dirty="0"/>
              <a:t>How does It use those things to grow?</a:t>
            </a:r>
          </a:p>
          <a:p>
            <a:endParaRPr lang="en-US" dirty="0"/>
          </a:p>
        </p:txBody>
      </p:sp>
      <p:sp>
        <p:nvSpPr>
          <p:cNvPr id="7" name="Oval 6"/>
          <p:cNvSpPr/>
          <p:nvPr/>
        </p:nvSpPr>
        <p:spPr>
          <a:xfrm rot="1121511">
            <a:off x="3583286" y="5687491"/>
            <a:ext cx="4224539" cy="707039"/>
          </a:xfrm>
          <a:prstGeom prst="ellipse">
            <a:avLst/>
          </a:prstGeom>
          <a:solidFill>
            <a:srgbClr val="00B050"/>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smtClean="0">
                <a:solidFill>
                  <a:schemeClr val="bg1"/>
                </a:solidFill>
                <a:latin typeface=""/>
              </a:rPr>
              <a:t>67%</a:t>
            </a:r>
            <a:endParaRPr lang="en-US" sz="2500" dirty="0">
              <a:solidFill>
                <a:schemeClr val="bg1"/>
              </a:solidFill>
              <a:latin typeface=""/>
            </a:endParaRPr>
          </a:p>
        </p:txBody>
      </p:sp>
      <p:sp>
        <p:nvSpPr>
          <p:cNvPr id="8" name="TextBox 7"/>
          <p:cNvSpPr txBox="1"/>
          <p:nvPr/>
        </p:nvSpPr>
        <p:spPr>
          <a:xfrm>
            <a:off x="7543800" y="6019800"/>
            <a:ext cx="1600200" cy="369332"/>
          </a:xfrm>
          <a:prstGeom prst="rect">
            <a:avLst/>
          </a:prstGeom>
          <a:noFill/>
        </p:spPr>
        <p:txBody>
          <a:bodyPr wrap="square" rtlCol="0">
            <a:spAutoFit/>
          </a:bodyPr>
          <a:lstStyle/>
          <a:p>
            <a:r>
              <a:rPr lang="en-US" dirty="0" smtClean="0"/>
              <a:t>n = 210 </a:t>
            </a:r>
            <a:endParaRPr lang="en-US" dirty="0"/>
          </a:p>
        </p:txBody>
      </p:sp>
    </p:spTree>
    <p:custDataLst>
      <p:tags r:id="rId1"/>
    </p:custDataLst>
    <p:extLst>
      <p:ext uri="{BB962C8B-B14F-4D97-AF65-F5344CB8AC3E}">
        <p14:creationId xmlns="" xmlns:p14="http://schemas.microsoft.com/office/powerpoint/2010/main" val="19229200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86000"/>
            <a:ext cx="8229600" cy="3721291"/>
          </a:xfrm>
        </p:spPr>
        <p:txBody>
          <a:bodyPr>
            <a:normAutofit fontScale="70000" lnSpcReduction="20000"/>
          </a:bodyPr>
          <a:lstStyle/>
          <a:p>
            <a:pPr>
              <a:buNone/>
            </a:pPr>
            <a:endParaRPr lang="en-US" dirty="0" smtClean="0"/>
          </a:p>
          <a:p>
            <a:pPr>
              <a:buNone/>
            </a:pPr>
            <a:endParaRPr lang="en-US" dirty="0" smtClean="0"/>
          </a:p>
          <a:p>
            <a:pPr>
              <a:buNone/>
            </a:pPr>
            <a:endParaRPr lang="en-US" dirty="0" smtClean="0"/>
          </a:p>
          <a:p>
            <a:pPr>
              <a:buNone/>
            </a:pPr>
            <a:r>
              <a:rPr lang="en-US" dirty="0" smtClean="0"/>
              <a:t>	Why do you think this graph shows that there is more carbon dioxide in the atmosphere each year? </a:t>
            </a:r>
          </a:p>
          <a:p>
            <a:pPr>
              <a:buNone/>
            </a:pPr>
            <a:r>
              <a:rPr lang="en-US" dirty="0" smtClean="0"/>
              <a:t/>
            </a:r>
            <a:br>
              <a:rPr lang="en-US" dirty="0" smtClean="0"/>
            </a:br>
            <a:r>
              <a:rPr lang="en-US" dirty="0" smtClean="0"/>
              <a:t>How much of the continuing rise is caused by HUMANS BURNING COAL AND GASOLINE? All or most, Some, None</a:t>
            </a:r>
            <a:br>
              <a:rPr lang="en-US" dirty="0" smtClean="0"/>
            </a:br>
            <a:r>
              <a:rPr lang="en-US" dirty="0" smtClean="0"/>
              <a:t>By CHANGES IN PLANT GROWTH? By NUCLEAR POWER PLANTS?</a:t>
            </a:r>
            <a:br>
              <a:rPr lang="en-US" dirty="0" smtClean="0"/>
            </a:br>
            <a:r>
              <a:rPr lang="en-US" dirty="0" smtClean="0"/>
              <a:t>By CHANGES IN WIND AND WEATHER?</a:t>
            </a:r>
            <a:br>
              <a:rPr lang="en-US" dirty="0" smtClean="0"/>
            </a:br>
            <a:r>
              <a:rPr lang="en-US" dirty="0" smtClean="0"/>
              <a:t/>
            </a:r>
            <a:br>
              <a:rPr lang="en-US" dirty="0" smtClean="0"/>
            </a:br>
            <a:r>
              <a:rPr lang="en-US" sz="3600" b="1" dirty="0" smtClean="0"/>
              <a:t>Explain your choices.  Why is there more carbon dioxide in the atmosphere each year? </a:t>
            </a:r>
          </a:p>
          <a:p>
            <a:pPr>
              <a:buNone/>
            </a:pPr>
            <a:endParaRPr lang="en-US" dirty="0"/>
          </a:p>
        </p:txBody>
      </p:sp>
      <p:sp>
        <p:nvSpPr>
          <p:cNvPr id="2" name="Title 1"/>
          <p:cNvSpPr>
            <a:spLocks noGrp="1"/>
          </p:cNvSpPr>
          <p:nvPr>
            <p:ph type="title"/>
          </p:nvPr>
        </p:nvSpPr>
        <p:spPr/>
        <p:txBody>
          <a:bodyPr/>
          <a:lstStyle/>
          <a:p>
            <a:r>
              <a:rPr lang="en-US" dirty="0" smtClean="0"/>
              <a:t>KLG Overall</a:t>
            </a:r>
            <a:endParaRPr lang="en-US" dirty="0"/>
          </a:p>
        </p:txBody>
      </p:sp>
      <p:pic>
        <p:nvPicPr>
          <p:cNvPr id="1028" name="Picture 7"/>
          <p:cNvPicPr>
            <a:picLocks noChangeAspect="1" noChangeArrowheads="1"/>
          </p:cNvPicPr>
          <p:nvPr/>
        </p:nvPicPr>
        <p:blipFill>
          <a:blip r:embed="rId4" cstate="print"/>
          <a:srcRect/>
          <a:stretch>
            <a:fillRect/>
          </a:stretch>
        </p:blipFill>
        <p:spPr bwMode="auto">
          <a:xfrm>
            <a:off x="716280" y="1181100"/>
            <a:ext cx="2743200" cy="1851212"/>
          </a:xfrm>
          <a:prstGeom prst="rect">
            <a:avLst/>
          </a:prstGeom>
          <a:noFill/>
          <a:ln w="9525">
            <a:noFill/>
            <a:miter lim="800000"/>
            <a:headEnd/>
            <a:tailEnd/>
          </a:ln>
        </p:spPr>
      </p:pic>
      <p:sp>
        <p:nvSpPr>
          <p:cNvPr id="6" name="Rectangle 5"/>
          <p:cNvSpPr/>
          <p:nvPr/>
        </p:nvSpPr>
        <p:spPr>
          <a:xfrm>
            <a:off x="3733800" y="381000"/>
            <a:ext cx="4495800" cy="16002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smtClean="0">
                <a:ln>
                  <a:solidFill>
                    <a:schemeClr val="tx1"/>
                  </a:solidFill>
                </a:ln>
                <a:solidFill>
                  <a:schemeClr val="tx1"/>
                </a:solidFill>
              </a:rPr>
              <a:t>Identifying carbon-transforming processes that affect CO</a:t>
            </a:r>
            <a:r>
              <a:rPr lang="en-US" sz="2500" baseline="-25000" dirty="0" smtClean="0">
                <a:ln>
                  <a:solidFill>
                    <a:schemeClr val="tx1"/>
                  </a:solidFill>
                </a:ln>
                <a:solidFill>
                  <a:schemeClr val="tx1"/>
                </a:solidFill>
              </a:rPr>
              <a:t>2</a:t>
            </a:r>
            <a:endParaRPr lang="en-US" sz="2500" baseline="-25000" dirty="0">
              <a:ln>
                <a:solidFill>
                  <a:schemeClr val="tx1"/>
                </a:solidFill>
              </a:ln>
              <a:solidFill>
                <a:schemeClr val="tx1"/>
              </a:solidFill>
            </a:endParaRPr>
          </a:p>
        </p:txBody>
      </p:sp>
      <p:sp>
        <p:nvSpPr>
          <p:cNvPr id="3" name="Rectangle 2"/>
          <p:cNvSpPr/>
          <p:nvPr/>
        </p:nvSpPr>
        <p:spPr>
          <a:xfrm>
            <a:off x="3733800" y="2286000"/>
            <a:ext cx="35052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a:solidFill>
                    <a:schemeClr val="tx1"/>
                  </a:solidFill>
                </a:ln>
                <a:solidFill>
                  <a:schemeClr val="tx1"/>
                </a:solidFill>
              </a:rPr>
              <a:t>Context: Large Scale – CO</a:t>
            </a:r>
            <a:r>
              <a:rPr lang="en-US" baseline="-25000" dirty="0" smtClean="0">
                <a:ln>
                  <a:solidFill>
                    <a:schemeClr val="tx1"/>
                  </a:solidFill>
                </a:ln>
                <a:solidFill>
                  <a:schemeClr val="tx1"/>
                </a:solidFill>
              </a:rPr>
              <a:t>2</a:t>
            </a:r>
            <a:r>
              <a:rPr lang="en-US" dirty="0" smtClean="0">
                <a:ln>
                  <a:solidFill>
                    <a:schemeClr val="tx1"/>
                  </a:solidFill>
                </a:ln>
                <a:solidFill>
                  <a:schemeClr val="tx1"/>
                </a:solidFill>
              </a:rPr>
              <a:t> in WORLD</a:t>
            </a:r>
            <a:endParaRPr lang="en-US" dirty="0">
              <a:ln>
                <a:solidFill>
                  <a:schemeClr val="tx1"/>
                </a:solidFill>
              </a:ln>
              <a:solidFill>
                <a:schemeClr val="tx1"/>
              </a:solidFill>
            </a:endParaRPr>
          </a:p>
        </p:txBody>
      </p:sp>
      <p:sp>
        <p:nvSpPr>
          <p:cNvPr id="7" name="Rectangle 6"/>
          <p:cNvSpPr/>
          <p:nvPr/>
        </p:nvSpPr>
        <p:spPr>
          <a:xfrm>
            <a:off x="685800" y="3810000"/>
            <a:ext cx="7924800" cy="1143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ustDataLst>
      <p:tags r:id="rId1"/>
    </p:custDataLst>
    <p:extLst>
      <p:ext uri="{BB962C8B-B14F-4D97-AF65-F5344CB8AC3E}">
        <p14:creationId xmlns="" xmlns:p14="http://schemas.microsoft.com/office/powerpoint/2010/main" val="23389791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1" nodeType="clickEffect">
                                  <p:stCondLst>
                                    <p:cond delay="0"/>
                                  </p:stCondLst>
                                  <p:childTnLst>
                                    <p:animEffect transition="out" filter="box(in)">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1" nodeType="clickEffect">
                                  <p:stCondLst>
                                    <p:cond delay="0"/>
                                  </p:stCondLst>
                                  <p:childTnLst>
                                    <p:animEffect transition="out" filter="box(in)">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P spid="3" grpId="1" animBg="1"/>
      <p:bldP spid="7" grpId="0" animBg="1"/>
      <p:bldP spid="7"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7.4|5.3|0.6|14.2|0.6"/>
</p:tagLst>
</file>

<file path=ppt/tags/tag10.xml><?xml version="1.0" encoding="utf-8"?>
<p:tagLst xmlns:a="http://schemas.openxmlformats.org/drawingml/2006/main" xmlns:r="http://schemas.openxmlformats.org/officeDocument/2006/relationships" xmlns:p="http://schemas.openxmlformats.org/presentationml/2006/main">
  <p:tag name="TIMING" val="|37.5|5.5|0.3|7.7|0.4"/>
</p:tagLst>
</file>

<file path=ppt/tags/tag2.xml><?xml version="1.0" encoding="utf-8"?>
<p:tagLst xmlns:a="http://schemas.openxmlformats.org/drawingml/2006/main" xmlns:r="http://schemas.openxmlformats.org/officeDocument/2006/relationships" xmlns:p="http://schemas.openxmlformats.org/presentationml/2006/main">
  <p:tag name="TIMING" val="|38.1|8.7|0.9|12.1|0.8|11.7"/>
</p:tagLst>
</file>

<file path=ppt/tags/tag3.xml><?xml version="1.0" encoding="utf-8"?>
<p:tagLst xmlns:a="http://schemas.openxmlformats.org/drawingml/2006/main" xmlns:r="http://schemas.openxmlformats.org/officeDocument/2006/relationships" xmlns:p="http://schemas.openxmlformats.org/presentationml/2006/main">
  <p:tag name="TIMING" val="|6.6|6.5|7.6|5.9|6.6"/>
</p:tagLst>
</file>

<file path=ppt/tags/tag4.xml><?xml version="1.0" encoding="utf-8"?>
<p:tagLst xmlns:a="http://schemas.openxmlformats.org/drawingml/2006/main" xmlns:r="http://schemas.openxmlformats.org/officeDocument/2006/relationships" xmlns:p="http://schemas.openxmlformats.org/presentationml/2006/main">
  <p:tag name="TIMING" val="|14.4|13.8|0.8|5.3|0.6|7.5|0.5"/>
</p:tagLst>
</file>

<file path=ppt/tags/tag5.xml><?xml version="1.0" encoding="utf-8"?>
<p:tagLst xmlns:a="http://schemas.openxmlformats.org/drawingml/2006/main" xmlns:r="http://schemas.openxmlformats.org/officeDocument/2006/relationships" xmlns:p="http://schemas.openxmlformats.org/presentationml/2006/main">
  <p:tag name="TIMING" val="|8|5.3"/>
</p:tagLst>
</file>

<file path=ppt/tags/tag6.xml><?xml version="1.0" encoding="utf-8"?>
<p:tagLst xmlns:a="http://schemas.openxmlformats.org/drawingml/2006/main" xmlns:r="http://schemas.openxmlformats.org/officeDocument/2006/relationships" xmlns:p="http://schemas.openxmlformats.org/presentationml/2006/main">
  <p:tag name="TIMING" val="|40.4|7.3|0.9|10.5|0.7"/>
</p:tagLst>
</file>

<file path=ppt/tags/tag7.xml><?xml version="1.0" encoding="utf-8"?>
<p:tagLst xmlns:a="http://schemas.openxmlformats.org/drawingml/2006/main" xmlns:r="http://schemas.openxmlformats.org/officeDocument/2006/relationships" xmlns:p="http://schemas.openxmlformats.org/presentationml/2006/main">
  <p:tag name="TIMING" val="|31.9|8.5|6.3|0.7|16.4|0.9"/>
</p:tagLst>
</file>

<file path=ppt/tags/tag8.xml><?xml version="1.0" encoding="utf-8"?>
<p:tagLst xmlns:a="http://schemas.openxmlformats.org/drawingml/2006/main" xmlns:r="http://schemas.openxmlformats.org/officeDocument/2006/relationships" xmlns:p="http://schemas.openxmlformats.org/presentationml/2006/main">
  <p:tag name="TIMING" val="|4.3|32.7"/>
</p:tagLst>
</file>

<file path=ppt/tags/tag9.xml><?xml version="1.0" encoding="utf-8"?>
<p:tagLst xmlns:a="http://schemas.openxmlformats.org/drawingml/2006/main" xmlns:r="http://schemas.openxmlformats.org/officeDocument/2006/relationships" xmlns:p="http://schemas.openxmlformats.org/presentationml/2006/main">
  <p:tag name="TIMING" val="|5.9|19.9|8.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5017</TotalTime>
  <Words>1591</Words>
  <Application>Microsoft Office PowerPoint</Application>
  <PresentationFormat>On-screen Show (4:3)</PresentationFormat>
  <Paragraphs>143</Paragraphs>
  <Slides>17</Slides>
  <Notes>12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Designing Learning Progression Assessments that Assess Principles First </vt:lpstr>
      <vt:lpstr>Item Design </vt:lpstr>
      <vt:lpstr>Factors that could influence performance </vt:lpstr>
      <vt:lpstr>Slide 4</vt:lpstr>
      <vt:lpstr>Oaktree</vt:lpstr>
      <vt:lpstr>Design</vt:lpstr>
      <vt:lpstr>Representation of Data</vt:lpstr>
      <vt:lpstr>   Oaktree           TreeGrow</vt:lpstr>
      <vt:lpstr>KLG Overall</vt:lpstr>
      <vt:lpstr>FLBulbs</vt:lpstr>
      <vt:lpstr>  KLG Overall      FLBulbs</vt:lpstr>
      <vt:lpstr>Level 4 on KLG Overall</vt:lpstr>
      <vt:lpstr>New FLBulbs</vt:lpstr>
      <vt:lpstr>KLG Overall       FLBulbs</vt:lpstr>
      <vt:lpstr>NEWEST FLBulbs</vt:lpstr>
      <vt:lpstr>Written Item Design </vt:lpstr>
      <vt:lpstr>Slide 17</vt:lpstr>
    </vt:vector>
  </TitlesOfParts>
  <Company>Compuware Corporation - MSDN Volume License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Learning Progression Assessments that Assess Principles First</dc:title>
  <dc:creator>Kathryn</dc:creator>
  <cp:lastModifiedBy>Kathryn</cp:lastModifiedBy>
  <cp:revision>140</cp:revision>
  <dcterms:created xsi:type="dcterms:W3CDTF">2013-02-22T08:59:33Z</dcterms:created>
  <dcterms:modified xsi:type="dcterms:W3CDTF">2013-04-06T16:42:29Z</dcterms:modified>
</cp:coreProperties>
</file>